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305" r:id="rId5"/>
    <p:sldId id="385" r:id="rId6"/>
    <p:sldId id="383" r:id="rId7"/>
    <p:sldId id="371" r:id="rId8"/>
    <p:sldId id="369" r:id="rId9"/>
    <p:sldId id="370" r:id="rId10"/>
    <p:sldId id="372" r:id="rId11"/>
    <p:sldId id="345" r:id="rId12"/>
    <p:sldId id="349" r:id="rId13"/>
    <p:sldId id="347" r:id="rId14"/>
    <p:sldId id="348" r:id="rId15"/>
    <p:sldId id="360" r:id="rId16"/>
    <p:sldId id="356" r:id="rId17"/>
    <p:sldId id="351" r:id="rId18"/>
    <p:sldId id="362" r:id="rId19"/>
    <p:sldId id="361" r:id="rId20"/>
    <p:sldId id="359" r:id="rId21"/>
    <p:sldId id="363" r:id="rId22"/>
    <p:sldId id="367" r:id="rId23"/>
    <p:sldId id="377" r:id="rId24"/>
    <p:sldId id="376" r:id="rId25"/>
    <p:sldId id="364" r:id="rId26"/>
    <p:sldId id="346" r:id="rId27"/>
    <p:sldId id="335" r:id="rId28"/>
    <p:sldId id="330" r:id="rId29"/>
    <p:sldId id="352" r:id="rId30"/>
    <p:sldId id="340" r:id="rId31"/>
    <p:sldId id="317" r:id="rId32"/>
    <p:sldId id="323" r:id="rId33"/>
    <p:sldId id="324" r:id="rId34"/>
    <p:sldId id="328" r:id="rId35"/>
    <p:sldId id="333" r:id="rId36"/>
    <p:sldId id="334" r:id="rId37"/>
    <p:sldId id="325" r:id="rId38"/>
    <p:sldId id="326" r:id="rId39"/>
    <p:sldId id="332" r:id="rId40"/>
    <p:sldId id="331" r:id="rId41"/>
    <p:sldId id="341" r:id="rId42"/>
    <p:sldId id="353" r:id="rId43"/>
    <p:sldId id="316" r:id="rId44"/>
    <p:sldId id="315" r:id="rId45"/>
    <p:sldId id="338" r:id="rId46"/>
    <p:sldId id="337" r:id="rId47"/>
    <p:sldId id="336" r:id="rId48"/>
    <p:sldId id="339" r:id="rId49"/>
    <p:sldId id="354" r:id="rId50"/>
    <p:sldId id="355" r:id="rId51"/>
    <p:sldId id="382" r:id="rId52"/>
    <p:sldId id="358" r:id="rId53"/>
    <p:sldId id="342" r:id="rId54"/>
    <p:sldId id="322" r:id="rId55"/>
    <p:sldId id="344" r:id="rId56"/>
    <p:sldId id="378" r:id="rId57"/>
    <p:sldId id="313" r:id="rId58"/>
    <p:sldId id="318" r:id="rId59"/>
    <p:sldId id="319" r:id="rId60"/>
    <p:sldId id="320" r:id="rId61"/>
    <p:sldId id="314" r:id="rId62"/>
    <p:sldId id="321" r:id="rId63"/>
    <p:sldId id="327" r:id="rId64"/>
    <p:sldId id="350" r:id="rId65"/>
    <p:sldId id="329" r:id="rId66"/>
    <p:sldId id="357" r:id="rId67"/>
    <p:sldId id="384" r:id="rId68"/>
    <p:sldId id="368" r:id="rId69"/>
    <p:sldId id="375" r:id="rId70"/>
    <p:sldId id="365" r:id="rId71"/>
    <p:sldId id="373" r:id="rId72"/>
    <p:sldId id="374" r:id="rId73"/>
    <p:sldId id="343" r:id="rId74"/>
    <p:sldId id="379" r:id="rId75"/>
    <p:sldId id="380" r:id="rId76"/>
    <p:sldId id="38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114" d="100"/>
          <a:sy n="114" d="100"/>
        </p:scale>
        <p:origin x="4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4/15/2024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4/15/2024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 y="10"/>
            <a:ext cx="12191980" cy="6857990"/>
          </a:xfrm>
          <a:prstGeom prst="rect">
            <a:avLst/>
          </a:prstGeom>
          <a:solidFill>
            <a:srgbClr val="FF0000"/>
          </a:solidFill>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67112" y="1468074"/>
            <a:ext cx="4454554" cy="2442568"/>
          </a:xfrm>
        </p:spPr>
        <p:txBody>
          <a:bodyPr>
            <a:normAutofit/>
          </a:bodyPr>
          <a:lstStyle/>
          <a:p>
            <a:pPr algn="l"/>
            <a:r>
              <a:rPr lang="en-US" sz="4400" dirty="0"/>
              <a:t>Spring Has Sprung --- a LEAK</a:t>
            </a:r>
            <a:br>
              <a:rPr lang="en-US" sz="4400" dirty="0"/>
            </a:br>
            <a:r>
              <a:rPr lang="en-US" sz="3600" dirty="0"/>
              <a:t>...in many areas of the market,...</a:t>
            </a:r>
            <a:endParaRPr lang="en-US" sz="4400" dirty="0"/>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373951" y="4006393"/>
            <a:ext cx="3754990" cy="1205919"/>
          </a:xfrm>
        </p:spPr>
        <p:txBody>
          <a:bodyPr>
            <a:normAutofit/>
          </a:bodyPr>
          <a:lstStyle/>
          <a:p>
            <a:pPr algn="l"/>
            <a:endParaRPr lang="en-US" sz="1800" dirty="0">
              <a:solidFill>
                <a:srgbClr val="FC05CB"/>
              </a:solidFill>
            </a:endParaRPr>
          </a:p>
          <a:p>
            <a:pPr algn="l"/>
            <a:r>
              <a:rPr lang="en-US" sz="1800" dirty="0">
                <a:solidFill>
                  <a:srgbClr val="FC05CB"/>
                </a:solidFill>
              </a:rPr>
              <a:t>Karen Kamenir</a:t>
            </a:r>
          </a:p>
        </p:txBody>
      </p:sp>
      <p:sp>
        <p:nvSpPr>
          <p:cNvPr id="4" name="Flowchart: Delay 3">
            <a:extLst>
              <a:ext uri="{FF2B5EF4-FFF2-40B4-BE49-F238E27FC236}">
                <a16:creationId xmlns:a16="http://schemas.microsoft.com/office/drawing/2014/main" id="{01E5FBF5-D0A8-536F-C892-65557FA80958}"/>
              </a:ext>
            </a:extLst>
          </p:cNvPr>
          <p:cNvSpPr/>
          <p:nvPr/>
        </p:nvSpPr>
        <p:spPr>
          <a:xfrm>
            <a:off x="6392411" y="1862356"/>
            <a:ext cx="5732477" cy="3011648"/>
          </a:xfrm>
          <a:prstGeom prst="flowChartDelay">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BFADB9-4F5D-EDD1-0860-A617FEC91977}"/>
              </a:ext>
            </a:extLst>
          </p:cNvPr>
          <p:cNvSpPr txBox="1"/>
          <p:nvPr/>
        </p:nvSpPr>
        <p:spPr>
          <a:xfrm>
            <a:off x="6392412" y="1946245"/>
            <a:ext cx="5545124" cy="3139321"/>
          </a:xfrm>
          <a:prstGeom prst="rect">
            <a:avLst/>
          </a:prstGeom>
          <a:noFill/>
        </p:spPr>
        <p:txBody>
          <a:bodyPr wrap="square" rtlCol="0">
            <a:spAutoFit/>
          </a:bodyPr>
          <a:lstStyle/>
          <a:p>
            <a:r>
              <a:rPr lang="en-US" dirty="0">
                <a:solidFill>
                  <a:srgbClr val="FF0000"/>
                </a:solidFill>
              </a:rPr>
              <a:t>TOO HOT- HOT- HOT </a:t>
            </a:r>
            <a:r>
              <a:rPr lang="en-US" dirty="0"/>
              <a:t>---</a:t>
            </a:r>
          </a:p>
          <a:p>
            <a:r>
              <a:rPr lang="en-US" dirty="0"/>
              <a:t>MARCH JOB GROWTH= 303,000 !</a:t>
            </a:r>
          </a:p>
          <a:p>
            <a:r>
              <a:rPr lang="en-US" dirty="0"/>
              <a:t>CA Minimum Wage is now $20/HR!</a:t>
            </a:r>
          </a:p>
          <a:p>
            <a:r>
              <a:rPr lang="en-US" dirty="0"/>
              <a:t>UNEMPLOYMENT @ 3.8%</a:t>
            </a:r>
          </a:p>
          <a:p>
            <a:endParaRPr lang="en-US" dirty="0"/>
          </a:p>
          <a:p>
            <a:r>
              <a:rPr lang="en-US" dirty="0"/>
              <a:t>Eight states have lowered the age for working child labor laws down to 15 and 14 year olds &amp; loosened </a:t>
            </a:r>
          </a:p>
          <a:p>
            <a:r>
              <a:rPr lang="en-US" dirty="0"/>
              <a:t>restrictions on job types and job hours worked.</a:t>
            </a:r>
          </a:p>
          <a:p>
            <a:endParaRPr lang="en-US" dirty="0"/>
          </a:p>
          <a:p>
            <a:r>
              <a:rPr lang="en-US" dirty="0"/>
              <a:t>Personnel shortages in every job category---</a:t>
            </a:r>
          </a:p>
          <a:p>
            <a:endParaRPr lang="en-US" dirty="0"/>
          </a:p>
        </p:txBody>
      </p:sp>
      <p:sp>
        <p:nvSpPr>
          <p:cNvPr id="7" name="Oval 6">
            <a:extLst>
              <a:ext uri="{FF2B5EF4-FFF2-40B4-BE49-F238E27FC236}">
                <a16:creationId xmlns:a16="http://schemas.microsoft.com/office/drawing/2014/main" id="{9CF3614E-61EE-3A3D-CFB2-7ED4D5BE9444}"/>
              </a:ext>
            </a:extLst>
          </p:cNvPr>
          <p:cNvSpPr/>
          <p:nvPr/>
        </p:nvSpPr>
        <p:spPr>
          <a:xfrm>
            <a:off x="5194169" y="4957893"/>
            <a:ext cx="2177592" cy="170685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rgbClr val="FF0000"/>
                </a:solidFill>
              </a:rPr>
              <a:t>CPI Number UP to 3.5%</a:t>
            </a:r>
          </a:p>
          <a:p>
            <a:pPr algn="ctr"/>
            <a:r>
              <a:rPr lang="en-US" dirty="0">
                <a:solidFill>
                  <a:srgbClr val="FF0000"/>
                </a:solidFill>
              </a:rPr>
              <a:t>WRONG Way</a:t>
            </a:r>
          </a:p>
        </p:txBody>
      </p:sp>
      <p:sp>
        <p:nvSpPr>
          <p:cNvPr id="8" name="Star: 5 Points 7">
            <a:extLst>
              <a:ext uri="{FF2B5EF4-FFF2-40B4-BE49-F238E27FC236}">
                <a16:creationId xmlns:a16="http://schemas.microsoft.com/office/drawing/2014/main" id="{2A4DAB07-B816-17AE-6A59-9C858666E8DE}"/>
              </a:ext>
            </a:extLst>
          </p:cNvPr>
          <p:cNvSpPr/>
          <p:nvPr/>
        </p:nvSpPr>
        <p:spPr>
          <a:xfrm>
            <a:off x="5778631" y="1"/>
            <a:ext cx="2931736" cy="1752996"/>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rgbClr val="00B050"/>
                </a:solidFill>
              </a:rPr>
              <a:t>AAPL</a:t>
            </a:r>
          </a:p>
          <a:p>
            <a:pPr algn="ctr"/>
            <a:r>
              <a:rPr lang="en-US" dirty="0">
                <a:solidFill>
                  <a:srgbClr val="00B050"/>
                </a:solidFill>
              </a:rPr>
              <a:t>STZ</a:t>
            </a:r>
          </a:p>
        </p:txBody>
      </p:sp>
      <p:sp>
        <p:nvSpPr>
          <p:cNvPr id="9" name="Arrow: Right 8">
            <a:extLst>
              <a:ext uri="{FF2B5EF4-FFF2-40B4-BE49-F238E27FC236}">
                <a16:creationId xmlns:a16="http://schemas.microsoft.com/office/drawing/2014/main" id="{96BE19ED-5973-63BA-ACBA-C50147B0012A}"/>
              </a:ext>
            </a:extLst>
          </p:cNvPr>
          <p:cNvSpPr/>
          <p:nvPr/>
        </p:nvSpPr>
        <p:spPr>
          <a:xfrm rot="16200000">
            <a:off x="9480892" y="5048843"/>
            <a:ext cx="1918418" cy="1568739"/>
          </a:xfrm>
          <a:prstGeom prst="rightArrow">
            <a:avLst>
              <a:gd name="adj1" fmla="val 50000"/>
              <a:gd name="adj2" fmla="val 51802"/>
            </a:avLst>
          </a:prstGeom>
        </p:spPr>
        <p:style>
          <a:lnRef idx="2">
            <a:schemeClr val="dk1">
              <a:shade val="15000"/>
            </a:schemeClr>
          </a:lnRef>
          <a:fillRef idx="1">
            <a:schemeClr val="dk1"/>
          </a:fillRef>
          <a:effectRef idx="0">
            <a:schemeClr val="dk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FF0000"/>
                </a:solidFill>
              </a:rPr>
              <a:t>Retail  #  UP  Too HOT</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356-851F-2832-F617-C1F613642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82F199-F744-9467-33EC-094F6BC72165}"/>
              </a:ext>
            </a:extLst>
          </p:cNvPr>
          <p:cNvPicPr>
            <a:picLocks noChangeAspect="1"/>
          </p:cNvPicPr>
          <p:nvPr/>
        </p:nvPicPr>
        <p:blipFill>
          <a:blip r:embed="rId2"/>
          <a:stretch>
            <a:fillRect/>
          </a:stretch>
        </p:blipFill>
        <p:spPr>
          <a:xfrm>
            <a:off x="503339" y="355745"/>
            <a:ext cx="10927126" cy="6146509"/>
          </a:xfrm>
          <a:prstGeom prst="rect">
            <a:avLst/>
          </a:prstGeom>
        </p:spPr>
      </p:pic>
      <p:sp>
        <p:nvSpPr>
          <p:cNvPr id="4" name="TextBox 3">
            <a:extLst>
              <a:ext uri="{FF2B5EF4-FFF2-40B4-BE49-F238E27FC236}">
                <a16:creationId xmlns:a16="http://schemas.microsoft.com/office/drawing/2014/main" id="{A509E291-EC5E-02AC-277C-A2689CDCCBFF}"/>
              </a:ext>
            </a:extLst>
          </p:cNvPr>
          <p:cNvSpPr txBox="1"/>
          <p:nvPr/>
        </p:nvSpPr>
        <p:spPr>
          <a:xfrm>
            <a:off x="696286" y="847288"/>
            <a:ext cx="10553351" cy="5078313"/>
          </a:xfrm>
          <a:prstGeom prst="rect">
            <a:avLst/>
          </a:prstGeom>
          <a:noFill/>
        </p:spPr>
        <p:txBody>
          <a:bodyPr wrap="square">
            <a:spAutoFit/>
          </a:bodyPr>
          <a:lstStyle/>
          <a:p>
            <a:r>
              <a:rPr lang="en-US" dirty="0">
                <a:solidFill>
                  <a:srgbClr val="002060"/>
                </a:solidFill>
              </a:rPr>
              <a:t>At their peak in 1996, there were </a:t>
            </a:r>
            <a:r>
              <a:rPr lang="en-US" b="1" dirty="0">
                <a:solidFill>
                  <a:srgbClr val="002060"/>
                </a:solidFill>
              </a:rPr>
              <a:t>7,300 publicly traded companies </a:t>
            </a:r>
            <a:r>
              <a:rPr lang="en-US" dirty="0">
                <a:solidFill>
                  <a:srgbClr val="002060"/>
                </a:solidFill>
              </a:rPr>
              <a:t>in the US. </a:t>
            </a:r>
            <a:r>
              <a:rPr lang="en-US" b="1" dirty="0">
                <a:solidFill>
                  <a:srgbClr val="002060"/>
                </a:solidFill>
              </a:rPr>
              <a:t>Today there are about 4,300</a:t>
            </a:r>
            <a:r>
              <a:rPr lang="en-US" dirty="0">
                <a:solidFill>
                  <a:srgbClr val="002060"/>
                </a:solidFill>
              </a:rPr>
              <a:t>.</a:t>
            </a:r>
          </a:p>
          <a:p>
            <a:endParaRPr lang="en-US" dirty="0">
              <a:solidFill>
                <a:srgbClr val="002060"/>
              </a:solidFill>
            </a:endParaRPr>
          </a:p>
          <a:p>
            <a:r>
              <a:rPr lang="en-US" dirty="0">
                <a:solidFill>
                  <a:srgbClr val="002060"/>
                </a:solidFill>
              </a:rPr>
              <a:t>The number of private companies in the US backed by PE firms has grown from:</a:t>
            </a:r>
          </a:p>
          <a:p>
            <a:r>
              <a:rPr lang="en-US" dirty="0">
                <a:solidFill>
                  <a:srgbClr val="002060"/>
                </a:solidFill>
              </a:rPr>
              <a:t>1,900 to 11,200 over the last two decades, according to JPMorgan data.  Additionally, a company owned by a PE firm can obfuscate ownership &amp; what the company does, and hide its profits from the public and from regulators.</a:t>
            </a:r>
          </a:p>
          <a:p>
            <a:r>
              <a:rPr lang="en-US" dirty="0">
                <a:solidFill>
                  <a:srgbClr val="002060"/>
                </a:solidFill>
              </a:rPr>
              <a:t> </a:t>
            </a:r>
          </a:p>
          <a:p>
            <a:r>
              <a:rPr lang="en-US" dirty="0">
                <a:solidFill>
                  <a:srgbClr val="002060"/>
                </a:solidFill>
              </a:rPr>
              <a:t>It’s not that America has 40% fewer companies than it did 30 years ago, it’s that companies are increasingly staying private, largely outside the scrutiny of the public eye.  “The total should have grown dramatically, not shrunk,” wrote Dimon, CEO of JPMorgan Chase, in his annual shareholder letter on 04-08-24.</a:t>
            </a:r>
          </a:p>
          <a:p>
            <a:endParaRPr lang="en-US" dirty="0">
              <a:solidFill>
                <a:srgbClr val="002060"/>
              </a:solidFill>
            </a:endParaRPr>
          </a:p>
          <a:p>
            <a:r>
              <a:rPr lang="en-US" dirty="0">
                <a:solidFill>
                  <a:srgbClr val="002060"/>
                </a:solidFill>
              </a:rPr>
              <a:t>Dimon’s comments on earnings:  Companies might “take short-term actions to increase earnings, such as selling more product cheaply at the end of a quarter, cutting certain investments that may be terrific but can show accounting losses in the first year or two, or just deploying more aggressive accounting methods at times,” he wrote.</a:t>
            </a:r>
          </a:p>
          <a:p>
            <a:r>
              <a:rPr lang="en-US" dirty="0">
                <a:solidFill>
                  <a:srgbClr val="002060"/>
                </a:solidFill>
              </a:rPr>
              <a:t>  </a:t>
            </a:r>
          </a:p>
          <a:p>
            <a:r>
              <a:rPr lang="en-US" dirty="0">
                <a:solidFill>
                  <a:srgbClr val="002060"/>
                </a:solidFill>
              </a:rPr>
              <a:t>“Once shortcuts like this begin, people all over the company understand that it is okay to ‘stretch’ to meet your numbers. This could put you on a treadmill to ruin,” he said.</a:t>
            </a:r>
          </a:p>
          <a:p>
            <a:endParaRPr lang="en-US" dirty="0"/>
          </a:p>
          <a:p>
            <a:r>
              <a:rPr lang="en-US" dirty="0"/>
              <a:t> </a:t>
            </a:r>
          </a:p>
        </p:txBody>
      </p:sp>
      <p:sp>
        <p:nvSpPr>
          <p:cNvPr id="5" name="TextBox 4">
            <a:extLst>
              <a:ext uri="{FF2B5EF4-FFF2-40B4-BE49-F238E27FC236}">
                <a16:creationId xmlns:a16="http://schemas.microsoft.com/office/drawing/2014/main" id="{4C689E3C-C709-26FD-1047-C2A9442403EB}"/>
              </a:ext>
            </a:extLst>
          </p:cNvPr>
          <p:cNvSpPr txBox="1"/>
          <p:nvPr/>
        </p:nvSpPr>
        <p:spPr>
          <a:xfrm>
            <a:off x="942363" y="355745"/>
            <a:ext cx="9904602" cy="369332"/>
          </a:xfrm>
          <a:prstGeom prst="rect">
            <a:avLst/>
          </a:prstGeom>
          <a:noFill/>
        </p:spPr>
        <p:txBody>
          <a:bodyPr wrap="square" rtlCol="0">
            <a:spAutoFit/>
          </a:bodyPr>
          <a:lstStyle/>
          <a:p>
            <a:r>
              <a:rPr lang="en-US" dirty="0">
                <a:solidFill>
                  <a:srgbClr val="002060"/>
                </a:solidFill>
              </a:rPr>
              <a:t>  A REMINDER: THE NUMBER OF PUBLICLY TRADED COMPANIES IN THE U.S. IS SHRINKING</a:t>
            </a:r>
          </a:p>
        </p:txBody>
      </p:sp>
    </p:spTree>
    <p:extLst>
      <p:ext uri="{BB962C8B-B14F-4D97-AF65-F5344CB8AC3E}">
        <p14:creationId xmlns:p14="http://schemas.microsoft.com/office/powerpoint/2010/main" val="20548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D34B3-7E0B-BEED-2EEA-19FDD5520D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35A3DB-0975-C070-0B00-8B192811C4C5}"/>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F6B9CC57-0998-D1EF-4990-35616986635D}"/>
              </a:ext>
            </a:extLst>
          </p:cNvPr>
          <p:cNvSpPr txBox="1"/>
          <p:nvPr/>
        </p:nvSpPr>
        <p:spPr>
          <a:xfrm>
            <a:off x="753147" y="226503"/>
            <a:ext cx="10580380" cy="5293757"/>
          </a:xfrm>
          <a:prstGeom prst="rect">
            <a:avLst/>
          </a:prstGeom>
          <a:noFill/>
        </p:spPr>
        <p:txBody>
          <a:bodyPr wrap="square" rtlCol="0">
            <a:spAutoFit/>
          </a:bodyPr>
          <a:lstStyle/>
          <a:p>
            <a:pPr algn="ctr"/>
            <a:r>
              <a:rPr lang="en-US" sz="3600" b="1" dirty="0">
                <a:solidFill>
                  <a:srgbClr val="002060"/>
                </a:solidFill>
              </a:rPr>
              <a:t>AND YET, BANK OF AMERICA</a:t>
            </a:r>
          </a:p>
          <a:p>
            <a:pPr algn="ctr"/>
            <a:r>
              <a:rPr lang="en-US" sz="3600" b="1" dirty="0">
                <a:solidFill>
                  <a:srgbClr val="002060"/>
                </a:solidFill>
              </a:rPr>
              <a:t>SEES THE S &amp; P  500 CLIMBING</a:t>
            </a:r>
          </a:p>
          <a:p>
            <a:pPr algn="ctr"/>
            <a:r>
              <a:rPr lang="en-US" sz="3600" b="1" dirty="0">
                <a:solidFill>
                  <a:srgbClr val="002060"/>
                </a:solidFill>
              </a:rPr>
              <a:t>TO</a:t>
            </a:r>
          </a:p>
          <a:p>
            <a:pPr marL="742950" indent="-742950" algn="ctr">
              <a:buAutoNum type="arabicPlain" startAt="5400"/>
            </a:pPr>
            <a:r>
              <a:rPr lang="en-US" sz="3600" b="1" dirty="0">
                <a:solidFill>
                  <a:srgbClr val="002060"/>
                </a:solidFill>
              </a:rPr>
              <a:t> BEFORE Year End, even if we get a summer dip!</a:t>
            </a:r>
          </a:p>
          <a:p>
            <a:pPr algn="ctr"/>
            <a:endParaRPr lang="en-US" sz="3600" b="1" dirty="0">
              <a:solidFill>
                <a:srgbClr val="002060"/>
              </a:solidFill>
            </a:endParaRPr>
          </a:p>
          <a:p>
            <a:pPr algn="ctr"/>
            <a:r>
              <a:rPr lang="en-US" sz="3600" b="1" dirty="0">
                <a:solidFill>
                  <a:srgbClr val="002060"/>
                </a:solidFill>
              </a:rPr>
              <a:t>From Wells Fargo: The API (Animal Spirit Index) has climbed every month and is now equal to April, 2019</a:t>
            </a:r>
          </a:p>
          <a:p>
            <a:pPr algn="ctr"/>
            <a:endParaRPr lang="en-US" sz="1400" b="1" dirty="0">
              <a:solidFill>
                <a:srgbClr val="002060"/>
              </a:solidFill>
            </a:endParaRPr>
          </a:p>
          <a:p>
            <a:pPr algn="ctr"/>
            <a:r>
              <a:rPr lang="en-US" sz="3600" b="1" dirty="0">
                <a:solidFill>
                  <a:srgbClr val="002060"/>
                </a:solidFill>
              </a:rPr>
              <a:t>Earnings kick off 04-12 with ADM, INTC, TXN, NVDA, MU reporting – then IBM, MSFT, and GOOG</a:t>
            </a:r>
          </a:p>
        </p:txBody>
      </p:sp>
    </p:spTree>
    <p:extLst>
      <p:ext uri="{BB962C8B-B14F-4D97-AF65-F5344CB8AC3E}">
        <p14:creationId xmlns:p14="http://schemas.microsoft.com/office/powerpoint/2010/main" val="2764632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99C18-4B79-DC38-6C45-C8110463A2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0FC768-1151-1EF0-391C-2BF13E83B1DA}"/>
              </a:ext>
            </a:extLst>
          </p:cNvPr>
          <p:cNvPicPr>
            <a:picLocks noChangeAspect="1"/>
          </p:cNvPicPr>
          <p:nvPr/>
        </p:nvPicPr>
        <p:blipFill>
          <a:blip r:embed="rId2"/>
          <a:stretch>
            <a:fillRect/>
          </a:stretch>
        </p:blipFill>
        <p:spPr>
          <a:xfrm>
            <a:off x="520117" y="287846"/>
            <a:ext cx="10927126" cy="6146509"/>
          </a:xfrm>
          <a:prstGeom prst="rect">
            <a:avLst/>
          </a:prstGeom>
        </p:spPr>
      </p:pic>
      <p:pic>
        <p:nvPicPr>
          <p:cNvPr id="4" name="Picture 3">
            <a:extLst>
              <a:ext uri="{FF2B5EF4-FFF2-40B4-BE49-F238E27FC236}">
                <a16:creationId xmlns:a16="http://schemas.microsoft.com/office/drawing/2014/main" id="{83DAFACF-CD4C-9003-59EF-AF0691E55ACD}"/>
              </a:ext>
            </a:extLst>
          </p:cNvPr>
          <p:cNvPicPr>
            <a:picLocks noChangeAspect="1"/>
          </p:cNvPicPr>
          <p:nvPr/>
        </p:nvPicPr>
        <p:blipFill>
          <a:blip r:embed="rId3"/>
          <a:stretch>
            <a:fillRect/>
          </a:stretch>
        </p:blipFill>
        <p:spPr>
          <a:xfrm>
            <a:off x="2666818" y="287846"/>
            <a:ext cx="8524882" cy="5492169"/>
          </a:xfrm>
          <a:prstGeom prst="rect">
            <a:avLst/>
          </a:prstGeom>
        </p:spPr>
      </p:pic>
      <p:sp>
        <p:nvSpPr>
          <p:cNvPr id="5" name="TextBox 4">
            <a:extLst>
              <a:ext uri="{FF2B5EF4-FFF2-40B4-BE49-F238E27FC236}">
                <a16:creationId xmlns:a16="http://schemas.microsoft.com/office/drawing/2014/main" id="{A6D0ED9E-DA4B-5236-ABD3-41DA513B1D09}"/>
              </a:ext>
            </a:extLst>
          </p:cNvPr>
          <p:cNvSpPr txBox="1"/>
          <p:nvPr/>
        </p:nvSpPr>
        <p:spPr>
          <a:xfrm>
            <a:off x="520117" y="287846"/>
            <a:ext cx="2072081" cy="5847755"/>
          </a:xfrm>
          <a:prstGeom prst="rect">
            <a:avLst/>
          </a:prstGeom>
          <a:noFill/>
        </p:spPr>
        <p:txBody>
          <a:bodyPr wrap="square" rtlCol="0">
            <a:spAutoFit/>
          </a:bodyPr>
          <a:lstStyle/>
          <a:p>
            <a:r>
              <a:rPr lang="en-US" dirty="0"/>
              <a:t>          </a:t>
            </a:r>
            <a:r>
              <a:rPr lang="en-US" dirty="0">
                <a:solidFill>
                  <a:srgbClr val="0070C0"/>
                </a:solidFill>
              </a:rPr>
              <a:t>Bonds ?</a:t>
            </a:r>
          </a:p>
          <a:p>
            <a:endParaRPr lang="en-US" dirty="0"/>
          </a:p>
          <a:p>
            <a:r>
              <a:rPr lang="en-US" sz="1600" dirty="0">
                <a:solidFill>
                  <a:srgbClr val="0070C0"/>
                </a:solidFill>
              </a:rPr>
              <a:t>If we avoid a recession, Treasurys might not out-perform but may still provide safe yields.</a:t>
            </a:r>
          </a:p>
          <a:p>
            <a:endParaRPr lang="en-US" sz="1600" dirty="0">
              <a:solidFill>
                <a:srgbClr val="0070C0"/>
              </a:solidFill>
            </a:endParaRPr>
          </a:p>
          <a:p>
            <a:r>
              <a:rPr lang="en-US" sz="1600" dirty="0">
                <a:solidFill>
                  <a:srgbClr val="0070C0"/>
                </a:solidFill>
              </a:rPr>
              <a:t>Medium-term Corporate bond:</a:t>
            </a:r>
          </a:p>
          <a:p>
            <a:r>
              <a:rPr lang="en-US" sz="1600" dirty="0">
                <a:solidFill>
                  <a:srgbClr val="0070C0"/>
                </a:solidFill>
              </a:rPr>
              <a:t>Buy when prevailing rate is the same as the coupon rate (100). Those could benefit when the rates are cut.  </a:t>
            </a:r>
          </a:p>
          <a:p>
            <a:endParaRPr lang="en-US" sz="1600" dirty="0">
              <a:solidFill>
                <a:srgbClr val="0070C0"/>
              </a:solidFill>
            </a:endParaRPr>
          </a:p>
          <a:p>
            <a:r>
              <a:rPr lang="en-US" sz="1600" dirty="0">
                <a:solidFill>
                  <a:srgbClr val="0070C0"/>
                </a:solidFill>
              </a:rPr>
              <a:t>Sell  when the yield to maturity now matches the  new prevailing rate.  As rates fall, buyers will pay extra for your  bond</a:t>
            </a:r>
          </a:p>
          <a:p>
            <a:endParaRPr lang="en-US" sz="1600" dirty="0">
              <a:solidFill>
                <a:srgbClr val="0070C0"/>
              </a:solidFill>
            </a:endParaRPr>
          </a:p>
          <a:p>
            <a:endParaRPr lang="en-US" dirty="0"/>
          </a:p>
        </p:txBody>
      </p:sp>
    </p:spTree>
    <p:extLst>
      <p:ext uri="{BB962C8B-B14F-4D97-AF65-F5344CB8AC3E}">
        <p14:creationId xmlns:p14="http://schemas.microsoft.com/office/powerpoint/2010/main" val="87847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BF799-74DD-DACF-6844-E13279AE0D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E2B1-6444-ABA0-0F86-768BBAE4E4F3}"/>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EF9ED27B-E528-93C7-7F5A-836BD69EDFF1}"/>
              </a:ext>
            </a:extLst>
          </p:cNvPr>
          <p:cNvPicPr>
            <a:picLocks noChangeAspect="1"/>
          </p:cNvPicPr>
          <p:nvPr/>
        </p:nvPicPr>
        <p:blipFill>
          <a:blip r:embed="rId3"/>
          <a:stretch>
            <a:fillRect/>
          </a:stretch>
        </p:blipFill>
        <p:spPr>
          <a:xfrm>
            <a:off x="2328731" y="358673"/>
            <a:ext cx="8591550" cy="5133975"/>
          </a:xfrm>
          <a:prstGeom prst="rect">
            <a:avLst/>
          </a:prstGeom>
        </p:spPr>
      </p:pic>
      <p:sp>
        <p:nvSpPr>
          <p:cNvPr id="5" name="TextBox 4">
            <a:extLst>
              <a:ext uri="{FF2B5EF4-FFF2-40B4-BE49-F238E27FC236}">
                <a16:creationId xmlns:a16="http://schemas.microsoft.com/office/drawing/2014/main" id="{8C1555E1-7919-2B0B-A24A-AE0E11BC5330}"/>
              </a:ext>
            </a:extLst>
          </p:cNvPr>
          <p:cNvSpPr txBox="1"/>
          <p:nvPr/>
        </p:nvSpPr>
        <p:spPr>
          <a:xfrm>
            <a:off x="587229" y="358673"/>
            <a:ext cx="1677799" cy="5632311"/>
          </a:xfrm>
          <a:prstGeom prst="rect">
            <a:avLst/>
          </a:prstGeom>
          <a:noFill/>
        </p:spPr>
        <p:txBody>
          <a:bodyPr wrap="square" rtlCol="0">
            <a:spAutoFit/>
          </a:bodyPr>
          <a:lstStyle/>
          <a:p>
            <a:r>
              <a:rPr lang="en-US" dirty="0">
                <a:solidFill>
                  <a:srgbClr val="0070C0"/>
                </a:solidFill>
              </a:rPr>
              <a:t>           RATES ?</a:t>
            </a:r>
          </a:p>
          <a:p>
            <a:endParaRPr lang="en-US" dirty="0">
              <a:solidFill>
                <a:srgbClr val="0070C0"/>
              </a:solidFill>
            </a:endParaRPr>
          </a:p>
          <a:p>
            <a:r>
              <a:rPr lang="en-US" dirty="0">
                <a:solidFill>
                  <a:srgbClr val="0070C0"/>
                </a:solidFill>
              </a:rPr>
              <a:t>When they DO fall – it’s good for the market as it generally out-performs over the next 12 months.</a:t>
            </a:r>
          </a:p>
          <a:p>
            <a:endParaRPr lang="en-US" dirty="0">
              <a:solidFill>
                <a:srgbClr val="0070C0"/>
              </a:solidFill>
            </a:endParaRPr>
          </a:p>
          <a:p>
            <a:r>
              <a:rPr lang="en-US" dirty="0">
                <a:solidFill>
                  <a:srgbClr val="0070C0"/>
                </a:solidFill>
              </a:rPr>
              <a:t>Small Caps may finally rally. &amp; since 1970 outperform large caps 76% of the time over those same 12 months.</a:t>
            </a:r>
          </a:p>
          <a:p>
            <a:r>
              <a:rPr lang="en-US" dirty="0"/>
              <a:t>		</a:t>
            </a:r>
          </a:p>
        </p:txBody>
      </p:sp>
    </p:spTree>
    <p:extLst>
      <p:ext uri="{BB962C8B-B14F-4D97-AF65-F5344CB8AC3E}">
        <p14:creationId xmlns:p14="http://schemas.microsoft.com/office/powerpoint/2010/main" val="112023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9DFD0-D31F-BC29-B2D7-338193972E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7EC593-7C74-1E0E-8F1A-EDE91E60669C}"/>
              </a:ext>
            </a:extLst>
          </p:cNvPr>
          <p:cNvPicPr>
            <a:picLocks noChangeAspect="1"/>
          </p:cNvPicPr>
          <p:nvPr/>
        </p:nvPicPr>
        <p:blipFill>
          <a:blip r:embed="rId2"/>
          <a:stretch>
            <a:fillRect/>
          </a:stretch>
        </p:blipFill>
        <p:spPr>
          <a:xfrm>
            <a:off x="409550" y="227800"/>
            <a:ext cx="7568380" cy="5048524"/>
          </a:xfrm>
          <a:prstGeom prst="rect">
            <a:avLst/>
          </a:prstGeom>
        </p:spPr>
      </p:pic>
      <p:sp>
        <p:nvSpPr>
          <p:cNvPr id="5" name="TextBox 4">
            <a:extLst>
              <a:ext uri="{FF2B5EF4-FFF2-40B4-BE49-F238E27FC236}">
                <a16:creationId xmlns:a16="http://schemas.microsoft.com/office/drawing/2014/main" id="{36CE7E4E-863A-95FF-1BCB-03645B6EF8E7}"/>
              </a:ext>
            </a:extLst>
          </p:cNvPr>
          <p:cNvSpPr txBox="1"/>
          <p:nvPr/>
        </p:nvSpPr>
        <p:spPr>
          <a:xfrm>
            <a:off x="729843" y="5670687"/>
            <a:ext cx="8305100" cy="646331"/>
          </a:xfrm>
          <a:prstGeom prst="rect">
            <a:avLst/>
          </a:prstGeom>
          <a:noFill/>
        </p:spPr>
        <p:txBody>
          <a:bodyPr wrap="square">
            <a:spAutoFit/>
          </a:bodyPr>
          <a:lstStyle/>
          <a:p>
            <a:r>
              <a:rPr lang="en-US" dirty="0"/>
              <a:t>Fisker CEO Henrik Fisker introducing an off-road version of the Ocean called the Force E. Photographer: Frederic J. Brown/AFP via Getty Images</a:t>
            </a:r>
          </a:p>
        </p:txBody>
      </p:sp>
      <p:sp>
        <p:nvSpPr>
          <p:cNvPr id="6" name="TextBox 5">
            <a:extLst>
              <a:ext uri="{FF2B5EF4-FFF2-40B4-BE49-F238E27FC236}">
                <a16:creationId xmlns:a16="http://schemas.microsoft.com/office/drawing/2014/main" id="{390B801D-9077-1BD0-0BD1-330A9DF4B56B}"/>
              </a:ext>
            </a:extLst>
          </p:cNvPr>
          <p:cNvSpPr txBox="1"/>
          <p:nvPr/>
        </p:nvSpPr>
        <p:spPr>
          <a:xfrm>
            <a:off x="8607104" y="227800"/>
            <a:ext cx="2919369" cy="5632311"/>
          </a:xfrm>
          <a:prstGeom prst="rect">
            <a:avLst/>
          </a:prstGeom>
          <a:noFill/>
        </p:spPr>
        <p:txBody>
          <a:bodyPr wrap="square" rtlCol="0">
            <a:spAutoFit/>
          </a:bodyPr>
          <a:lstStyle/>
          <a:p>
            <a:r>
              <a:rPr lang="en-US" dirty="0"/>
              <a:t>The same week that Tim Cook announced that Apple would throw in the towel on its EV car project,... (A one $Billion a year boondoggle)</a:t>
            </a:r>
          </a:p>
          <a:p>
            <a:r>
              <a:rPr lang="en-US" dirty="0"/>
              <a:t>Henrik Fisker may be following the lead.</a:t>
            </a:r>
          </a:p>
          <a:p>
            <a:endParaRPr lang="en-US" dirty="0"/>
          </a:p>
          <a:p>
            <a:r>
              <a:rPr lang="en-US" dirty="0"/>
              <a:t>Maybe Fisker will get a life-line from Nissan Motor Co. as they are in talks.</a:t>
            </a:r>
          </a:p>
          <a:p>
            <a:endParaRPr lang="en-US" dirty="0"/>
          </a:p>
          <a:p>
            <a:r>
              <a:rPr lang="en-US" dirty="0"/>
              <a:t>New EV car start-ups are just not able to cut it with the existing competition.</a:t>
            </a:r>
          </a:p>
          <a:p>
            <a:endParaRPr lang="en-US" dirty="0"/>
          </a:p>
          <a:p>
            <a:r>
              <a:rPr lang="en-US" dirty="0"/>
              <a:t>There is a YouTube video with a 20 minute rant called:</a:t>
            </a:r>
          </a:p>
          <a:p>
            <a:r>
              <a:rPr lang="en-US" dirty="0"/>
              <a:t> “ This is the Worst Car I’ve Ever Reviewed”</a:t>
            </a:r>
          </a:p>
        </p:txBody>
      </p:sp>
    </p:spTree>
    <p:extLst>
      <p:ext uri="{BB962C8B-B14F-4D97-AF65-F5344CB8AC3E}">
        <p14:creationId xmlns:p14="http://schemas.microsoft.com/office/powerpoint/2010/main" val="228016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9F15D-7216-8F41-4922-B0EEED1683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114C48-0BD5-07C9-5C0D-CF8F0F76D164}"/>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E06416B6-5BF4-461E-9255-0E73E95D8E8A}"/>
              </a:ext>
            </a:extLst>
          </p:cNvPr>
          <p:cNvSpPr txBox="1"/>
          <p:nvPr/>
        </p:nvSpPr>
        <p:spPr>
          <a:xfrm>
            <a:off x="1090569" y="864067"/>
            <a:ext cx="9873842" cy="4524315"/>
          </a:xfrm>
          <a:prstGeom prst="rect">
            <a:avLst/>
          </a:prstGeom>
          <a:noFill/>
        </p:spPr>
        <p:txBody>
          <a:bodyPr wrap="square">
            <a:spAutoFit/>
          </a:bodyPr>
          <a:lstStyle/>
          <a:p>
            <a:r>
              <a:rPr lang="en-US" dirty="0">
                <a:solidFill>
                  <a:srgbClr val="002060"/>
                </a:solidFill>
              </a:rPr>
              <a:t>YET ----  there is some bright new options for those EV road trips:</a:t>
            </a:r>
          </a:p>
          <a:p>
            <a:endParaRPr lang="en-US" dirty="0">
              <a:solidFill>
                <a:srgbClr val="002060"/>
              </a:solidFill>
            </a:endParaRPr>
          </a:p>
          <a:p>
            <a:r>
              <a:rPr lang="en-US" dirty="0">
                <a:solidFill>
                  <a:srgbClr val="002060"/>
                </a:solidFill>
              </a:rPr>
              <a:t>American car buyers demand more range from electric vehicles than drivers in any other country. </a:t>
            </a:r>
          </a:p>
          <a:p>
            <a:endParaRPr lang="en-US" dirty="0">
              <a:solidFill>
                <a:srgbClr val="002060"/>
              </a:solidFill>
            </a:endParaRPr>
          </a:p>
          <a:p>
            <a:r>
              <a:rPr lang="en-US" dirty="0">
                <a:solidFill>
                  <a:srgbClr val="002060"/>
                </a:solidFill>
              </a:rPr>
              <a:t>For years, a few models made by Tesla were the only long-range game in town, but that era of scarcity is over. The number of EV options that can go 300 miles or more on a charge jumped to 30 models at the beginning of 2024, a 500% increase in three years. An additional 20 are set to go on sale later in the year, according to a new analysis by Bloomberg Green. *Globally, the number of charging stations is forecasted to increase from 5.8 Million in 2024 to 28.9 Million by 2034.  The U.S. is lagging --</a:t>
            </a:r>
          </a:p>
          <a:p>
            <a:endParaRPr lang="en-US" dirty="0">
              <a:solidFill>
                <a:srgbClr val="002060"/>
              </a:solidFill>
            </a:endParaRPr>
          </a:p>
          <a:p>
            <a:r>
              <a:rPr lang="en-US" dirty="0">
                <a:solidFill>
                  <a:srgbClr val="002060"/>
                </a:solidFill>
              </a:rPr>
              <a:t>Improvements in range and affordability helped boost sales of fully electric vehicles in the US, which accounted for </a:t>
            </a:r>
            <a:r>
              <a:rPr lang="en-US" b="1" dirty="0">
                <a:solidFill>
                  <a:srgbClr val="002060"/>
                </a:solidFill>
              </a:rPr>
              <a:t>8% of all new cars in the US last year</a:t>
            </a:r>
            <a:r>
              <a:rPr lang="en-US" dirty="0">
                <a:solidFill>
                  <a:srgbClr val="002060"/>
                </a:solidFill>
              </a:rPr>
              <a:t>. </a:t>
            </a:r>
            <a:r>
              <a:rPr lang="en-US" u="sng" dirty="0">
                <a:solidFill>
                  <a:srgbClr val="002060"/>
                </a:solidFill>
              </a:rPr>
              <a:t>Growth in sales is expected to slow in 2024</a:t>
            </a:r>
            <a:r>
              <a:rPr lang="en-US" dirty="0">
                <a:solidFill>
                  <a:srgbClr val="002060"/>
                </a:solidFill>
              </a:rPr>
              <a:t>.</a:t>
            </a:r>
          </a:p>
          <a:p>
            <a:endParaRPr lang="en-US" dirty="0">
              <a:solidFill>
                <a:srgbClr val="002060"/>
              </a:solidFill>
            </a:endParaRPr>
          </a:p>
          <a:p>
            <a:r>
              <a:rPr lang="en-US" dirty="0">
                <a:solidFill>
                  <a:srgbClr val="002060"/>
                </a:solidFill>
              </a:rPr>
              <a:t>AND GOOD news on recycling those batteries: By 2035, some 3.7 million metric tons of batteries could be nearing the end of their lives. Pull them apart to repurpose their innards, and you could have 10-18% of the key materials needed for battery manufacturing.</a:t>
            </a:r>
          </a:p>
        </p:txBody>
      </p:sp>
    </p:spTree>
    <p:extLst>
      <p:ext uri="{BB962C8B-B14F-4D97-AF65-F5344CB8AC3E}">
        <p14:creationId xmlns:p14="http://schemas.microsoft.com/office/powerpoint/2010/main" val="2404298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07344-FF2D-92F7-4A45-2B3D89E7C4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F7AAB4-67ED-C897-1CF4-91CCF5876F7B}"/>
              </a:ext>
            </a:extLst>
          </p:cNvPr>
          <p:cNvPicPr>
            <a:picLocks noChangeAspect="1"/>
          </p:cNvPicPr>
          <p:nvPr/>
        </p:nvPicPr>
        <p:blipFill>
          <a:blip r:embed="rId2"/>
          <a:stretch>
            <a:fillRect/>
          </a:stretch>
        </p:blipFill>
        <p:spPr>
          <a:xfrm>
            <a:off x="486561" y="344472"/>
            <a:ext cx="10927126" cy="6146509"/>
          </a:xfrm>
          <a:prstGeom prst="rect">
            <a:avLst/>
          </a:prstGeom>
        </p:spPr>
      </p:pic>
      <p:pic>
        <p:nvPicPr>
          <p:cNvPr id="3" name="Picture 2">
            <a:extLst>
              <a:ext uri="{FF2B5EF4-FFF2-40B4-BE49-F238E27FC236}">
                <a16:creationId xmlns:a16="http://schemas.microsoft.com/office/drawing/2014/main" id="{FD6589F2-D835-8BAF-4664-A8C0F0977D46}"/>
              </a:ext>
            </a:extLst>
          </p:cNvPr>
          <p:cNvPicPr>
            <a:picLocks noChangeAspect="1"/>
          </p:cNvPicPr>
          <p:nvPr/>
        </p:nvPicPr>
        <p:blipFill>
          <a:blip r:embed="rId3"/>
          <a:stretch>
            <a:fillRect/>
          </a:stretch>
        </p:blipFill>
        <p:spPr>
          <a:xfrm>
            <a:off x="3410428" y="344472"/>
            <a:ext cx="7935753" cy="5404442"/>
          </a:xfrm>
          <a:prstGeom prst="rect">
            <a:avLst/>
          </a:prstGeom>
        </p:spPr>
      </p:pic>
      <p:sp>
        <p:nvSpPr>
          <p:cNvPr id="4" name="TextBox 3">
            <a:extLst>
              <a:ext uri="{FF2B5EF4-FFF2-40B4-BE49-F238E27FC236}">
                <a16:creationId xmlns:a16="http://schemas.microsoft.com/office/drawing/2014/main" id="{FF6B3462-5ED4-7285-B4A2-A833F5E0220E}"/>
              </a:ext>
            </a:extLst>
          </p:cNvPr>
          <p:cNvSpPr txBox="1"/>
          <p:nvPr/>
        </p:nvSpPr>
        <p:spPr>
          <a:xfrm>
            <a:off x="595618" y="344472"/>
            <a:ext cx="2718033" cy="5078313"/>
          </a:xfrm>
          <a:prstGeom prst="rect">
            <a:avLst/>
          </a:prstGeom>
          <a:noFill/>
        </p:spPr>
        <p:txBody>
          <a:bodyPr wrap="square" rtlCol="0">
            <a:spAutoFit/>
          </a:bodyPr>
          <a:lstStyle/>
          <a:p>
            <a:r>
              <a:rPr lang="en-US" dirty="0">
                <a:solidFill>
                  <a:srgbClr val="002060"/>
                </a:solidFill>
              </a:rPr>
              <a:t>         In-Vehicle Computers</a:t>
            </a:r>
          </a:p>
          <a:p>
            <a:endParaRPr lang="en-US" dirty="0">
              <a:solidFill>
                <a:srgbClr val="002060"/>
              </a:solidFill>
            </a:endParaRPr>
          </a:p>
          <a:p>
            <a:r>
              <a:rPr lang="en-US" dirty="0">
                <a:solidFill>
                  <a:srgbClr val="002060"/>
                </a:solidFill>
              </a:rPr>
              <a:t>For an EV with a Level 4 highly automated self-driving system – well, it will use up to 46% of its power consumption to power the computer software system.</a:t>
            </a:r>
          </a:p>
          <a:p>
            <a:endParaRPr lang="en-US" dirty="0">
              <a:solidFill>
                <a:srgbClr val="002060"/>
              </a:solidFill>
            </a:endParaRPr>
          </a:p>
          <a:p>
            <a:r>
              <a:rPr lang="en-US" dirty="0">
                <a:solidFill>
                  <a:srgbClr val="002060"/>
                </a:solidFill>
              </a:rPr>
              <a:t>Chipmakers like Nvidia, Mobileye and AMD are developing new versions to improve energy efficiency.</a:t>
            </a:r>
          </a:p>
          <a:p>
            <a:endParaRPr lang="en-US" dirty="0">
              <a:solidFill>
                <a:srgbClr val="002060"/>
              </a:solidFill>
            </a:endParaRPr>
          </a:p>
          <a:p>
            <a:r>
              <a:rPr lang="en-US" dirty="0">
                <a:solidFill>
                  <a:srgbClr val="002060"/>
                </a:solidFill>
              </a:rPr>
              <a:t>This chart tries to break down the demand among these different areas that are sucking up power.*</a:t>
            </a:r>
          </a:p>
        </p:txBody>
      </p:sp>
    </p:spTree>
    <p:extLst>
      <p:ext uri="{BB962C8B-B14F-4D97-AF65-F5344CB8AC3E}">
        <p14:creationId xmlns:p14="http://schemas.microsoft.com/office/powerpoint/2010/main" val="360325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C2D59-AD87-CF1B-576E-6F8BD7FC2B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C38830D-C198-E9E0-4DE3-5887AADD51EF}"/>
              </a:ext>
            </a:extLst>
          </p:cNvPr>
          <p:cNvPicPr>
            <a:picLocks noChangeAspect="1"/>
          </p:cNvPicPr>
          <p:nvPr/>
        </p:nvPicPr>
        <p:blipFill>
          <a:blip r:embed="rId2"/>
          <a:stretch>
            <a:fillRect/>
          </a:stretch>
        </p:blipFill>
        <p:spPr>
          <a:xfrm>
            <a:off x="511728" y="287846"/>
            <a:ext cx="10927126" cy="6146509"/>
          </a:xfrm>
          <a:prstGeom prst="rect">
            <a:avLst/>
          </a:prstGeom>
          <a:ln>
            <a:solidFill>
              <a:srgbClr val="C00000"/>
            </a:solidFill>
          </a:ln>
        </p:spPr>
      </p:pic>
      <p:sp>
        <p:nvSpPr>
          <p:cNvPr id="4" name="TextBox 3">
            <a:extLst>
              <a:ext uri="{FF2B5EF4-FFF2-40B4-BE49-F238E27FC236}">
                <a16:creationId xmlns:a16="http://schemas.microsoft.com/office/drawing/2014/main" id="{16E11627-7D83-2A10-2769-A2B581CC95A7}"/>
              </a:ext>
            </a:extLst>
          </p:cNvPr>
          <p:cNvSpPr txBox="1"/>
          <p:nvPr/>
        </p:nvSpPr>
        <p:spPr>
          <a:xfrm>
            <a:off x="511728" y="287846"/>
            <a:ext cx="10927126" cy="2862322"/>
          </a:xfrm>
          <a:prstGeom prst="rect">
            <a:avLst/>
          </a:prstGeom>
          <a:noFill/>
        </p:spPr>
        <p:txBody>
          <a:bodyPr wrap="square">
            <a:spAutoFit/>
          </a:bodyPr>
          <a:lstStyle/>
          <a:p>
            <a:r>
              <a:rPr lang="en-US" dirty="0"/>
              <a:t> </a:t>
            </a:r>
            <a:r>
              <a:rPr lang="en-US" dirty="0">
                <a:solidFill>
                  <a:srgbClr val="002060"/>
                </a:solidFill>
              </a:rPr>
              <a:t>The U.S. is at risk of running short of power  as electricity-hungry data centers &amp; clean-technology factories proliferate around the country, leaving utilities regulators grasping for credible plans to expand the nation’s creaking power grid.</a:t>
            </a:r>
          </a:p>
          <a:p>
            <a:endParaRPr lang="en-US" sz="1600" dirty="0">
              <a:solidFill>
                <a:srgbClr val="002060"/>
              </a:solidFill>
            </a:endParaRPr>
          </a:p>
          <a:p>
            <a:r>
              <a:rPr lang="en-US" dirty="0">
                <a:solidFill>
                  <a:srgbClr val="002060"/>
                </a:solidFill>
              </a:rPr>
              <a:t>In Georgia, demand for industrial power is surging to record highs.  Projection of electricity use for the next decade now </a:t>
            </a:r>
            <a:r>
              <a:rPr lang="en-US" b="1" dirty="0">
                <a:solidFill>
                  <a:srgbClr val="002060"/>
                </a:solidFill>
              </a:rPr>
              <a:t>17 times </a:t>
            </a:r>
            <a:r>
              <a:rPr lang="en-US" dirty="0">
                <a:solidFill>
                  <a:srgbClr val="002060"/>
                </a:solidFill>
              </a:rPr>
              <a:t>what it was only recently. Arizona Public Service, the largest utility in that state, is also struggling to keep up, projecting it will be out of transmission capacity before the </a:t>
            </a:r>
            <a:r>
              <a:rPr lang="en-US" b="1" dirty="0">
                <a:solidFill>
                  <a:srgbClr val="002060"/>
                </a:solidFill>
              </a:rPr>
              <a:t>end of the decade </a:t>
            </a:r>
            <a:r>
              <a:rPr lang="en-US" dirty="0">
                <a:solidFill>
                  <a:srgbClr val="002060"/>
                </a:solidFill>
              </a:rPr>
              <a:t>absent major upgrades.</a:t>
            </a:r>
          </a:p>
          <a:p>
            <a:endParaRPr lang="en-US" dirty="0">
              <a:solidFill>
                <a:srgbClr val="002060"/>
              </a:solidFill>
            </a:endParaRPr>
          </a:p>
          <a:p>
            <a:r>
              <a:rPr lang="en-US" dirty="0">
                <a:solidFill>
                  <a:srgbClr val="002060"/>
                </a:solidFill>
              </a:rPr>
              <a:t>Northern Virginia needs the equivalent of </a:t>
            </a:r>
            <a:r>
              <a:rPr lang="en-US" b="1" dirty="0">
                <a:solidFill>
                  <a:srgbClr val="002060"/>
                </a:solidFill>
              </a:rPr>
              <a:t>several large nuclear power plants </a:t>
            </a:r>
            <a:r>
              <a:rPr lang="en-US" dirty="0">
                <a:solidFill>
                  <a:srgbClr val="002060"/>
                </a:solidFill>
              </a:rPr>
              <a:t>to serve all the </a:t>
            </a:r>
            <a:r>
              <a:rPr lang="en-US" b="1" dirty="0">
                <a:solidFill>
                  <a:srgbClr val="002060"/>
                </a:solidFill>
              </a:rPr>
              <a:t>new data centers </a:t>
            </a:r>
            <a:r>
              <a:rPr lang="en-US" dirty="0">
                <a:solidFill>
                  <a:srgbClr val="002060"/>
                </a:solidFill>
              </a:rPr>
              <a:t>planned and under construction (FOR AI*). Texas, where electricity shortages are already routine on hot summer days, faces the same dilemma.  (Refer to the Excel Utility cause of fire in Texas in March &amp; we know about California utility issues).</a:t>
            </a:r>
          </a:p>
        </p:txBody>
      </p:sp>
      <p:pic>
        <p:nvPicPr>
          <p:cNvPr id="6" name="Picture 5">
            <a:extLst>
              <a:ext uri="{FF2B5EF4-FFF2-40B4-BE49-F238E27FC236}">
                <a16:creationId xmlns:a16="http://schemas.microsoft.com/office/drawing/2014/main" id="{AEA1F6B5-A5E2-1E1D-DAE7-33D6C0055309}"/>
              </a:ext>
            </a:extLst>
          </p:cNvPr>
          <p:cNvPicPr>
            <a:picLocks noChangeAspect="1"/>
          </p:cNvPicPr>
          <p:nvPr/>
        </p:nvPicPr>
        <p:blipFill>
          <a:blip r:embed="rId3"/>
          <a:stretch>
            <a:fillRect/>
          </a:stretch>
        </p:blipFill>
        <p:spPr>
          <a:xfrm>
            <a:off x="984176" y="3100605"/>
            <a:ext cx="7153275" cy="3333750"/>
          </a:xfrm>
          <a:prstGeom prst="rect">
            <a:avLst/>
          </a:prstGeom>
        </p:spPr>
      </p:pic>
      <p:sp>
        <p:nvSpPr>
          <p:cNvPr id="3" name="TextBox 2">
            <a:extLst>
              <a:ext uri="{FF2B5EF4-FFF2-40B4-BE49-F238E27FC236}">
                <a16:creationId xmlns:a16="http://schemas.microsoft.com/office/drawing/2014/main" id="{1746F7D4-9724-9624-1A56-FF55F609164C}"/>
              </a:ext>
            </a:extLst>
          </p:cNvPr>
          <p:cNvSpPr txBox="1"/>
          <p:nvPr/>
        </p:nvSpPr>
        <p:spPr>
          <a:xfrm>
            <a:off x="8405769" y="3238150"/>
            <a:ext cx="2357306" cy="2308324"/>
          </a:xfrm>
          <a:prstGeom prst="rect">
            <a:avLst/>
          </a:prstGeom>
          <a:noFill/>
        </p:spPr>
        <p:txBody>
          <a:bodyPr wrap="square" rtlCol="0">
            <a:spAutoFit/>
          </a:bodyPr>
          <a:lstStyle/>
          <a:p>
            <a:r>
              <a:rPr lang="en-US" dirty="0">
                <a:solidFill>
                  <a:srgbClr val="002060"/>
                </a:solidFill>
              </a:rPr>
              <a:t>San Antonio has a huge single family home growth spurt --- there is concern with how to now power those homes being built !</a:t>
            </a:r>
          </a:p>
          <a:p>
            <a:r>
              <a:rPr lang="en-US" dirty="0">
                <a:solidFill>
                  <a:srgbClr val="002060"/>
                </a:solidFill>
              </a:rPr>
              <a:t>*P.S. New home prices start @ $279,900 there.</a:t>
            </a:r>
          </a:p>
        </p:txBody>
      </p:sp>
    </p:spTree>
    <p:extLst>
      <p:ext uri="{BB962C8B-B14F-4D97-AF65-F5344CB8AC3E}">
        <p14:creationId xmlns:p14="http://schemas.microsoft.com/office/powerpoint/2010/main" val="234775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FC7B-3844-D3E1-0D6C-1FDF7872B0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0C854E-04E8-1140-C7ED-D8384F13A720}"/>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A8CDED78-4A1A-B35F-5E17-568B3C64ED26}"/>
              </a:ext>
            </a:extLst>
          </p:cNvPr>
          <p:cNvPicPr>
            <a:picLocks noChangeAspect="1"/>
          </p:cNvPicPr>
          <p:nvPr/>
        </p:nvPicPr>
        <p:blipFill>
          <a:blip r:embed="rId3"/>
          <a:stretch>
            <a:fillRect/>
          </a:stretch>
        </p:blipFill>
        <p:spPr>
          <a:xfrm>
            <a:off x="2156507" y="287846"/>
            <a:ext cx="8630801" cy="5461233"/>
          </a:xfrm>
          <a:prstGeom prst="rect">
            <a:avLst/>
          </a:prstGeom>
        </p:spPr>
      </p:pic>
      <p:sp>
        <p:nvSpPr>
          <p:cNvPr id="5" name="TextBox 4">
            <a:extLst>
              <a:ext uri="{FF2B5EF4-FFF2-40B4-BE49-F238E27FC236}">
                <a16:creationId xmlns:a16="http://schemas.microsoft.com/office/drawing/2014/main" id="{6D2DE56B-154B-78A8-E110-3718F48C974D}"/>
              </a:ext>
            </a:extLst>
          </p:cNvPr>
          <p:cNvSpPr txBox="1"/>
          <p:nvPr/>
        </p:nvSpPr>
        <p:spPr>
          <a:xfrm>
            <a:off x="511728" y="696286"/>
            <a:ext cx="1644779" cy="4801314"/>
          </a:xfrm>
          <a:prstGeom prst="rect">
            <a:avLst/>
          </a:prstGeom>
          <a:noFill/>
        </p:spPr>
        <p:txBody>
          <a:bodyPr wrap="square" rtlCol="0">
            <a:spAutoFit/>
          </a:bodyPr>
          <a:lstStyle/>
          <a:p>
            <a:r>
              <a:rPr lang="en-US" dirty="0">
                <a:solidFill>
                  <a:srgbClr val="002060"/>
                </a:solidFill>
              </a:rPr>
              <a:t>The worry is that residential ratepayers will be stuck with the bill for all this new build and upgrades.</a:t>
            </a:r>
          </a:p>
          <a:p>
            <a:endParaRPr lang="en-US" dirty="0">
              <a:solidFill>
                <a:srgbClr val="002060"/>
              </a:solidFill>
            </a:endParaRPr>
          </a:p>
          <a:p>
            <a:r>
              <a:rPr lang="en-US" dirty="0">
                <a:solidFill>
                  <a:srgbClr val="002060"/>
                </a:solidFill>
              </a:rPr>
              <a:t>The U.S.’s </a:t>
            </a:r>
            <a:r>
              <a:rPr lang="en-US" b="1" dirty="0">
                <a:solidFill>
                  <a:srgbClr val="002060"/>
                </a:solidFill>
              </a:rPr>
              <a:t>2,700</a:t>
            </a:r>
            <a:r>
              <a:rPr lang="en-US" dirty="0">
                <a:solidFill>
                  <a:srgbClr val="002060"/>
                </a:solidFill>
              </a:rPr>
              <a:t> data centers sapped more than 4% of the total energy in 2022 with projections that show 2026 consuming 6%</a:t>
            </a:r>
          </a:p>
        </p:txBody>
      </p:sp>
      <p:sp>
        <p:nvSpPr>
          <p:cNvPr id="6" name="TextBox 5">
            <a:extLst>
              <a:ext uri="{FF2B5EF4-FFF2-40B4-BE49-F238E27FC236}">
                <a16:creationId xmlns:a16="http://schemas.microsoft.com/office/drawing/2014/main" id="{138E900B-8C76-2560-CDB6-2B4C2B7414EF}"/>
              </a:ext>
            </a:extLst>
          </p:cNvPr>
          <p:cNvSpPr txBox="1"/>
          <p:nvPr/>
        </p:nvSpPr>
        <p:spPr>
          <a:xfrm>
            <a:off x="889233" y="5712903"/>
            <a:ext cx="10477850" cy="646331"/>
          </a:xfrm>
          <a:prstGeom prst="rect">
            <a:avLst/>
          </a:prstGeom>
          <a:solidFill>
            <a:srgbClr val="FFFF00"/>
          </a:solidFill>
        </p:spPr>
        <p:txBody>
          <a:bodyPr wrap="square" rtlCol="0">
            <a:spAutoFit/>
          </a:bodyPr>
          <a:lstStyle/>
          <a:p>
            <a:r>
              <a:rPr lang="en-US" dirty="0">
                <a:solidFill>
                  <a:srgbClr val="0070C0"/>
                </a:solidFill>
              </a:rPr>
              <a:t>Meanwhile,... We are luring more businesses to build and manufacture in the U.S. The most since the 90’s</a:t>
            </a:r>
          </a:p>
          <a:p>
            <a:r>
              <a:rPr lang="en-US" dirty="0">
                <a:solidFill>
                  <a:srgbClr val="0070C0"/>
                </a:solidFill>
              </a:rPr>
              <a:t>So far, 155 NEW factory builds have been announced just within the last few years.</a:t>
            </a:r>
          </a:p>
        </p:txBody>
      </p:sp>
    </p:spTree>
    <p:extLst>
      <p:ext uri="{BB962C8B-B14F-4D97-AF65-F5344CB8AC3E}">
        <p14:creationId xmlns:p14="http://schemas.microsoft.com/office/powerpoint/2010/main" val="338111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3A2554E4-5773-1A26-CDA7-097F109FC297}"/>
              </a:ext>
            </a:extLst>
          </p:cNvPr>
          <p:cNvPicPr>
            <a:picLocks noChangeAspect="1"/>
          </p:cNvPicPr>
          <p:nvPr/>
        </p:nvPicPr>
        <p:blipFill>
          <a:blip r:embed="rId3"/>
          <a:stretch>
            <a:fillRect/>
          </a:stretch>
        </p:blipFill>
        <p:spPr>
          <a:xfrm>
            <a:off x="2369902" y="343949"/>
            <a:ext cx="9005803" cy="4953698"/>
          </a:xfrm>
          <a:prstGeom prst="rect">
            <a:avLst/>
          </a:prstGeom>
        </p:spPr>
      </p:pic>
      <p:sp>
        <p:nvSpPr>
          <p:cNvPr id="5" name="TextBox 4">
            <a:extLst>
              <a:ext uri="{FF2B5EF4-FFF2-40B4-BE49-F238E27FC236}">
                <a16:creationId xmlns:a16="http://schemas.microsoft.com/office/drawing/2014/main" id="{FEE0AEE0-438C-8701-9075-05F259BDC95B}"/>
              </a:ext>
            </a:extLst>
          </p:cNvPr>
          <p:cNvSpPr txBox="1"/>
          <p:nvPr/>
        </p:nvSpPr>
        <p:spPr>
          <a:xfrm>
            <a:off x="511728" y="343949"/>
            <a:ext cx="1858174" cy="5386090"/>
          </a:xfrm>
          <a:prstGeom prst="rect">
            <a:avLst/>
          </a:prstGeom>
          <a:noFill/>
        </p:spPr>
        <p:txBody>
          <a:bodyPr wrap="square" rtlCol="0">
            <a:spAutoFit/>
          </a:bodyPr>
          <a:lstStyle/>
          <a:p>
            <a:r>
              <a:rPr lang="en-US" dirty="0">
                <a:solidFill>
                  <a:srgbClr val="002060"/>
                </a:solidFill>
              </a:rPr>
              <a:t>          Shrinking</a:t>
            </a:r>
          </a:p>
          <a:p>
            <a:endParaRPr lang="en-US" dirty="0">
              <a:solidFill>
                <a:srgbClr val="002060"/>
              </a:solidFill>
            </a:endParaRPr>
          </a:p>
          <a:p>
            <a:r>
              <a:rPr lang="en-US" sz="1600" dirty="0">
                <a:solidFill>
                  <a:srgbClr val="002060"/>
                </a:solidFill>
              </a:rPr>
              <a:t>Smaller construction has cut the size of new homes being built by 4% and has helped to bring down costs by 6% -- *think fewer windows, cabinets, doors.  *DR Horton now has a floor plan at 900 sq. ft.</a:t>
            </a:r>
          </a:p>
          <a:p>
            <a:endParaRPr lang="en-US" sz="1600" dirty="0">
              <a:solidFill>
                <a:srgbClr val="002060"/>
              </a:solidFill>
            </a:endParaRPr>
          </a:p>
          <a:p>
            <a:r>
              <a:rPr lang="en-US" sz="1600" dirty="0">
                <a:solidFill>
                  <a:srgbClr val="002060"/>
                </a:solidFill>
              </a:rPr>
              <a:t>This is a trend driven by unaffordable housing &amp;to lessen utility costs&amp; maintenance</a:t>
            </a:r>
            <a:r>
              <a:rPr lang="en-US" dirty="0"/>
              <a:t>.	</a:t>
            </a:r>
          </a:p>
        </p:txBody>
      </p:sp>
    </p:spTree>
    <p:extLst>
      <p:ext uri="{BB962C8B-B14F-4D97-AF65-F5344CB8AC3E}">
        <p14:creationId xmlns:p14="http://schemas.microsoft.com/office/powerpoint/2010/main" val="1579839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87106-80FB-DFD8-E664-982ACB465C32}"/>
              </a:ext>
            </a:extLst>
          </p:cNvPr>
          <p:cNvPicPr>
            <a:picLocks noChangeAspect="1"/>
          </p:cNvPicPr>
          <p:nvPr/>
        </p:nvPicPr>
        <p:blipFill>
          <a:blip r:embed="rId2"/>
          <a:stretch>
            <a:fillRect/>
          </a:stretch>
        </p:blipFill>
        <p:spPr>
          <a:xfrm>
            <a:off x="1027080" y="0"/>
            <a:ext cx="11231350" cy="6858000"/>
          </a:xfrm>
          <a:prstGeom prst="rect">
            <a:avLst/>
          </a:prstGeom>
        </p:spPr>
      </p:pic>
      <p:sp>
        <p:nvSpPr>
          <p:cNvPr id="4" name="TextBox 3">
            <a:extLst>
              <a:ext uri="{FF2B5EF4-FFF2-40B4-BE49-F238E27FC236}">
                <a16:creationId xmlns:a16="http://schemas.microsoft.com/office/drawing/2014/main" id="{EB69F4EA-0794-C0A2-C426-AEDF5AE7407F}"/>
              </a:ext>
            </a:extLst>
          </p:cNvPr>
          <p:cNvSpPr txBox="1"/>
          <p:nvPr/>
        </p:nvSpPr>
        <p:spPr>
          <a:xfrm>
            <a:off x="141402" y="367645"/>
            <a:ext cx="763571" cy="4247317"/>
          </a:xfrm>
          <a:prstGeom prst="rect">
            <a:avLst/>
          </a:prstGeom>
          <a:noFill/>
        </p:spPr>
        <p:txBody>
          <a:bodyPr wrap="square" rtlCol="0">
            <a:spAutoFit/>
          </a:bodyPr>
          <a:lstStyle/>
          <a:p>
            <a:r>
              <a:rPr lang="en-US" dirty="0"/>
              <a:t>Fuzzy Panda</a:t>
            </a:r>
          </a:p>
          <a:p>
            <a:endParaRPr lang="en-US" dirty="0"/>
          </a:p>
          <a:p>
            <a:r>
              <a:rPr lang="en-US" dirty="0"/>
              <a:t>--- A Meme</a:t>
            </a:r>
          </a:p>
          <a:p>
            <a:r>
              <a:rPr lang="en-US" dirty="0"/>
              <a:t>Take</a:t>
            </a:r>
          </a:p>
          <a:p>
            <a:r>
              <a:rPr lang="en-US" dirty="0"/>
              <a:t>Down</a:t>
            </a:r>
          </a:p>
          <a:p>
            <a:endParaRPr lang="en-US" dirty="0"/>
          </a:p>
          <a:p>
            <a:r>
              <a:rPr lang="en-US" dirty="0"/>
              <a:t>Stock</a:t>
            </a:r>
          </a:p>
          <a:p>
            <a:r>
              <a:rPr lang="en-US" dirty="0"/>
              <a:t>Down</a:t>
            </a:r>
          </a:p>
          <a:p>
            <a:r>
              <a:rPr lang="en-US" dirty="0"/>
              <a:t>$55+</a:t>
            </a:r>
          </a:p>
          <a:p>
            <a:r>
              <a:rPr lang="en-US" dirty="0"/>
              <a:t>In</a:t>
            </a:r>
          </a:p>
          <a:p>
            <a:r>
              <a:rPr lang="en-US" dirty="0"/>
              <a:t>One</a:t>
            </a:r>
          </a:p>
          <a:p>
            <a:r>
              <a:rPr lang="en-US" dirty="0"/>
              <a:t>Day</a:t>
            </a:r>
          </a:p>
          <a:p>
            <a:endParaRPr lang="en-US" dirty="0"/>
          </a:p>
        </p:txBody>
      </p:sp>
    </p:spTree>
    <p:extLst>
      <p:ext uri="{BB962C8B-B14F-4D97-AF65-F5344CB8AC3E}">
        <p14:creationId xmlns:p14="http://schemas.microsoft.com/office/powerpoint/2010/main" val="351849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486561" y="355745"/>
            <a:ext cx="10927126" cy="6146509"/>
          </a:xfrm>
          <a:prstGeom prst="rect">
            <a:avLst/>
          </a:prstGeom>
        </p:spPr>
      </p:pic>
      <p:sp>
        <p:nvSpPr>
          <p:cNvPr id="4" name="TextBox 3">
            <a:extLst>
              <a:ext uri="{FF2B5EF4-FFF2-40B4-BE49-F238E27FC236}">
                <a16:creationId xmlns:a16="http://schemas.microsoft.com/office/drawing/2014/main" id="{D103F755-A206-BBAD-7882-26F95921E1BB}"/>
              </a:ext>
            </a:extLst>
          </p:cNvPr>
          <p:cNvSpPr txBox="1"/>
          <p:nvPr/>
        </p:nvSpPr>
        <p:spPr>
          <a:xfrm>
            <a:off x="553673" y="645953"/>
            <a:ext cx="11006356" cy="5201424"/>
          </a:xfrm>
          <a:prstGeom prst="rect">
            <a:avLst/>
          </a:prstGeom>
          <a:noFill/>
        </p:spPr>
        <p:txBody>
          <a:bodyPr wrap="square">
            <a:spAutoFit/>
          </a:bodyPr>
          <a:lstStyle/>
          <a:p>
            <a:endParaRPr lang="en-US" sz="800" dirty="0">
              <a:solidFill>
                <a:srgbClr val="002060"/>
              </a:solidFill>
            </a:endParaRPr>
          </a:p>
          <a:p>
            <a:r>
              <a:rPr lang="en-US" dirty="0">
                <a:solidFill>
                  <a:srgbClr val="002060"/>
                </a:solidFill>
              </a:rPr>
              <a:t>Home Depot is expanding its business targeting professional contractors and builders as the home fixer-upper market stalls.  Home Depot announced 03-28-24 that it is spending $18.3 billion to buy SRS Distribution, a huge building-projects supplier that counts </a:t>
            </a:r>
            <a:r>
              <a:rPr lang="en-US" b="1" dirty="0">
                <a:solidFill>
                  <a:srgbClr val="002060"/>
                </a:solidFill>
              </a:rPr>
              <a:t>professional roofers, landscapers and pool contractors </a:t>
            </a:r>
            <a:r>
              <a:rPr lang="en-US" dirty="0">
                <a:solidFill>
                  <a:srgbClr val="002060"/>
                </a:solidFill>
              </a:rPr>
              <a:t>as its primary customers. SRS will operate independently, with 760 warehouses and  4,000 trucks to deliver its goods. </a:t>
            </a:r>
          </a:p>
          <a:p>
            <a:r>
              <a:rPr lang="en-US" dirty="0">
                <a:solidFill>
                  <a:srgbClr val="002060"/>
                </a:solidFill>
              </a:rPr>
              <a:t> </a:t>
            </a:r>
          </a:p>
          <a:p>
            <a:r>
              <a:rPr lang="en-US" dirty="0">
                <a:solidFill>
                  <a:srgbClr val="002060"/>
                </a:solidFill>
              </a:rPr>
              <a:t>Home Depot, the nation’s fifth-largest retailer, currently gets around </a:t>
            </a:r>
            <a:r>
              <a:rPr lang="en-US" b="1" dirty="0">
                <a:solidFill>
                  <a:srgbClr val="002060"/>
                </a:solidFill>
              </a:rPr>
              <a:t>half of its sales from housing professionals</a:t>
            </a:r>
            <a:r>
              <a:rPr lang="en-US" dirty="0">
                <a:solidFill>
                  <a:srgbClr val="002060"/>
                </a:solidFill>
              </a:rPr>
              <a:t>, who spend more at stores than do-it-yourself homeowners purchasing lawn mowers &amp; power tools. Home Depot said that sales dropped over the winter and it’s a </a:t>
            </a:r>
            <a:r>
              <a:rPr lang="en-US" b="1" dirty="0">
                <a:solidFill>
                  <a:srgbClr val="002060"/>
                </a:solidFill>
              </a:rPr>
              <a:t>expecting a sluggish 2024</a:t>
            </a:r>
            <a:r>
              <a:rPr lang="en-US" dirty="0">
                <a:solidFill>
                  <a:srgbClr val="002060"/>
                </a:solidFill>
              </a:rPr>
              <a:t>.  Demand for home improvement projects has also fallen due to high mortgage rates and a tough real estate market climate. In October, mortgage rates hit a 23-year high of 7.79%.  (*Add to that, the new realtors settlement on commissions.)  Their maybe regulatory hurdles (?)</a:t>
            </a:r>
          </a:p>
          <a:p>
            <a:endParaRPr lang="en-US" dirty="0">
              <a:solidFill>
                <a:srgbClr val="002060"/>
              </a:solidFill>
            </a:endParaRPr>
          </a:p>
          <a:p>
            <a:r>
              <a:rPr lang="en-US" dirty="0">
                <a:solidFill>
                  <a:srgbClr val="002060"/>
                </a:solidFill>
              </a:rPr>
              <a:t>Lowe’s: The home improvement giant projected total sales of $84 to $85 billion for 2024 in fourth-quarter results. That’s below the $86.4 billion in sales it raked in during 2023.  “We expect DIY projects to remain under pressure.”</a:t>
            </a:r>
          </a:p>
          <a:p>
            <a:endParaRPr lang="en-US" dirty="0">
              <a:solidFill>
                <a:srgbClr val="002060"/>
              </a:solidFill>
            </a:endParaRPr>
          </a:p>
          <a:p>
            <a:r>
              <a:rPr lang="en-US" dirty="0">
                <a:solidFill>
                  <a:srgbClr val="002060"/>
                </a:solidFill>
              </a:rPr>
              <a:t>Best Buy: The company projected revenue between $41.3 billion and $42.6 billion for the 2025 fiscal year, down from the $43.5 billion revenue it generated in the fiscal 2024 year. CEO pointed to “consumer’s prioritization of food &amp; lodging, and continued spending on experiences over goods”</a:t>
            </a:r>
          </a:p>
          <a:p>
            <a:r>
              <a:rPr lang="en-US" dirty="0">
                <a:solidFill>
                  <a:srgbClr val="002060"/>
                </a:solidFill>
              </a:rPr>
              <a:t> </a:t>
            </a:r>
          </a:p>
        </p:txBody>
      </p:sp>
      <p:sp>
        <p:nvSpPr>
          <p:cNvPr id="5" name="TextBox 4">
            <a:extLst>
              <a:ext uri="{FF2B5EF4-FFF2-40B4-BE49-F238E27FC236}">
                <a16:creationId xmlns:a16="http://schemas.microsoft.com/office/drawing/2014/main" id="{1150AB61-FFEC-2136-16EB-B8F76A7CD725}"/>
              </a:ext>
            </a:extLst>
          </p:cNvPr>
          <p:cNvSpPr txBox="1"/>
          <p:nvPr/>
        </p:nvSpPr>
        <p:spPr>
          <a:xfrm>
            <a:off x="981512" y="355745"/>
            <a:ext cx="9966121" cy="369332"/>
          </a:xfrm>
          <a:prstGeom prst="rect">
            <a:avLst/>
          </a:prstGeom>
          <a:noFill/>
        </p:spPr>
        <p:txBody>
          <a:bodyPr wrap="square" rtlCol="0">
            <a:spAutoFit/>
          </a:bodyPr>
          <a:lstStyle/>
          <a:p>
            <a:r>
              <a:rPr lang="en-US" dirty="0"/>
              <a:t>    </a:t>
            </a:r>
            <a:r>
              <a:rPr lang="en-US" dirty="0">
                <a:solidFill>
                  <a:srgbClr val="002060"/>
                </a:solidFill>
              </a:rPr>
              <a:t>HOME DEPOT, LOWE’S, BEST BUY!  THE HOME FIXER-UPPER DAYS MAY BE GONE!</a:t>
            </a:r>
          </a:p>
        </p:txBody>
      </p:sp>
    </p:spTree>
    <p:extLst>
      <p:ext uri="{BB962C8B-B14F-4D97-AF65-F5344CB8AC3E}">
        <p14:creationId xmlns:p14="http://schemas.microsoft.com/office/powerpoint/2010/main" val="66845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C4B3C64B-10CD-6FF4-C520-97C597B9B59E}"/>
              </a:ext>
            </a:extLst>
          </p:cNvPr>
          <p:cNvPicPr>
            <a:picLocks noChangeAspect="1"/>
          </p:cNvPicPr>
          <p:nvPr/>
        </p:nvPicPr>
        <p:blipFill>
          <a:blip r:embed="rId3"/>
          <a:stretch>
            <a:fillRect/>
          </a:stretch>
        </p:blipFill>
        <p:spPr>
          <a:xfrm>
            <a:off x="2952079" y="287846"/>
            <a:ext cx="8486775" cy="5457825"/>
          </a:xfrm>
          <a:prstGeom prst="rect">
            <a:avLst/>
          </a:prstGeom>
        </p:spPr>
      </p:pic>
      <p:sp>
        <p:nvSpPr>
          <p:cNvPr id="5" name="TextBox 4">
            <a:extLst>
              <a:ext uri="{FF2B5EF4-FFF2-40B4-BE49-F238E27FC236}">
                <a16:creationId xmlns:a16="http://schemas.microsoft.com/office/drawing/2014/main" id="{BC164972-D8B9-2BEA-0ED1-23A493EDEE32}"/>
              </a:ext>
            </a:extLst>
          </p:cNvPr>
          <p:cNvSpPr txBox="1"/>
          <p:nvPr/>
        </p:nvSpPr>
        <p:spPr>
          <a:xfrm>
            <a:off x="570451" y="287846"/>
            <a:ext cx="2381628" cy="5078313"/>
          </a:xfrm>
          <a:prstGeom prst="rect">
            <a:avLst/>
          </a:prstGeom>
          <a:noFill/>
        </p:spPr>
        <p:txBody>
          <a:bodyPr wrap="square" rtlCol="0">
            <a:spAutoFit/>
          </a:bodyPr>
          <a:lstStyle/>
          <a:p>
            <a:r>
              <a:rPr lang="en-US" dirty="0">
                <a:solidFill>
                  <a:srgbClr val="002060"/>
                </a:solidFill>
              </a:rPr>
              <a:t>              Mortgage Applications Fell</a:t>
            </a:r>
          </a:p>
          <a:p>
            <a:endParaRPr lang="en-US" dirty="0">
              <a:solidFill>
                <a:srgbClr val="002060"/>
              </a:solidFill>
            </a:endParaRPr>
          </a:p>
          <a:p>
            <a:r>
              <a:rPr lang="en-US" dirty="0">
                <a:solidFill>
                  <a:srgbClr val="002060"/>
                </a:solidFill>
              </a:rPr>
              <a:t>Existing home sales fell 19.4% to a 4.1 million unit pace in 2023 marking the 2</a:t>
            </a:r>
            <a:r>
              <a:rPr lang="en-US" baseline="30000" dirty="0">
                <a:solidFill>
                  <a:srgbClr val="002060"/>
                </a:solidFill>
              </a:rPr>
              <a:t>nd</a:t>
            </a:r>
            <a:r>
              <a:rPr lang="en-US" dirty="0">
                <a:solidFill>
                  <a:srgbClr val="002060"/>
                </a:solidFill>
              </a:rPr>
              <a:t> straight steep annual decline.</a:t>
            </a:r>
          </a:p>
          <a:p>
            <a:endParaRPr lang="en-US" dirty="0">
              <a:solidFill>
                <a:srgbClr val="002060"/>
              </a:solidFill>
            </a:endParaRPr>
          </a:p>
          <a:p>
            <a:r>
              <a:rPr lang="en-US" dirty="0">
                <a:solidFill>
                  <a:srgbClr val="002060"/>
                </a:solidFill>
              </a:rPr>
              <a:t>Mortgage rates are expected to fall to 5.8% by 4</a:t>
            </a:r>
            <a:r>
              <a:rPr lang="en-US" baseline="30000" dirty="0">
                <a:solidFill>
                  <a:srgbClr val="002060"/>
                </a:solidFill>
              </a:rPr>
              <a:t>th</a:t>
            </a:r>
            <a:r>
              <a:rPr lang="en-US" dirty="0">
                <a:solidFill>
                  <a:srgbClr val="002060"/>
                </a:solidFill>
              </a:rPr>
              <a:t> Qtr. of 2025  - that should help.</a:t>
            </a:r>
          </a:p>
          <a:p>
            <a:endParaRPr lang="en-US" dirty="0">
              <a:solidFill>
                <a:srgbClr val="002060"/>
              </a:solidFill>
            </a:endParaRPr>
          </a:p>
          <a:p>
            <a:r>
              <a:rPr lang="en-US" dirty="0">
                <a:solidFill>
                  <a:srgbClr val="002060"/>
                </a:solidFill>
              </a:rPr>
              <a:t>Currently, most existing mortgage rates are well below 5% --- over 1/3 are between 3-4%= </a:t>
            </a:r>
            <a:r>
              <a:rPr lang="en-US" b="1" dirty="0">
                <a:solidFill>
                  <a:srgbClr val="002060"/>
                </a:solidFill>
              </a:rPr>
              <a:t>nice!</a:t>
            </a:r>
          </a:p>
        </p:txBody>
      </p:sp>
    </p:spTree>
    <p:extLst>
      <p:ext uri="{BB962C8B-B14F-4D97-AF65-F5344CB8AC3E}">
        <p14:creationId xmlns:p14="http://schemas.microsoft.com/office/powerpoint/2010/main" val="3075512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BF09E-1501-7E0F-3005-721F2F7AEF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D7839E2-E4D3-3097-93E1-3D2A068A8BC0}"/>
              </a:ext>
            </a:extLst>
          </p:cNvPr>
          <p:cNvPicPr>
            <a:picLocks noChangeAspect="1"/>
          </p:cNvPicPr>
          <p:nvPr/>
        </p:nvPicPr>
        <p:blipFill>
          <a:blip r:embed="rId2"/>
          <a:stretch>
            <a:fillRect/>
          </a:stretch>
        </p:blipFill>
        <p:spPr>
          <a:xfrm>
            <a:off x="511728" y="320413"/>
            <a:ext cx="10927126" cy="6146509"/>
          </a:xfrm>
          <a:prstGeom prst="rect">
            <a:avLst/>
          </a:prstGeom>
        </p:spPr>
      </p:pic>
      <p:pic>
        <p:nvPicPr>
          <p:cNvPr id="4" name="Picture 3">
            <a:extLst>
              <a:ext uri="{FF2B5EF4-FFF2-40B4-BE49-F238E27FC236}">
                <a16:creationId xmlns:a16="http://schemas.microsoft.com/office/drawing/2014/main" id="{EF185239-8549-2F3F-55E9-A01E3396D5E8}"/>
              </a:ext>
            </a:extLst>
          </p:cNvPr>
          <p:cNvPicPr>
            <a:picLocks noChangeAspect="1"/>
          </p:cNvPicPr>
          <p:nvPr/>
        </p:nvPicPr>
        <p:blipFill>
          <a:blip r:embed="rId3"/>
          <a:stretch>
            <a:fillRect/>
          </a:stretch>
        </p:blipFill>
        <p:spPr>
          <a:xfrm>
            <a:off x="3322039" y="391078"/>
            <a:ext cx="7922823" cy="5276380"/>
          </a:xfrm>
          <a:prstGeom prst="rect">
            <a:avLst/>
          </a:prstGeom>
        </p:spPr>
      </p:pic>
      <p:sp>
        <p:nvSpPr>
          <p:cNvPr id="5" name="TextBox 4">
            <a:extLst>
              <a:ext uri="{FF2B5EF4-FFF2-40B4-BE49-F238E27FC236}">
                <a16:creationId xmlns:a16="http://schemas.microsoft.com/office/drawing/2014/main" id="{2F845E62-8AB0-1EF1-FB17-52183ED28F62}"/>
              </a:ext>
            </a:extLst>
          </p:cNvPr>
          <p:cNvSpPr txBox="1"/>
          <p:nvPr/>
        </p:nvSpPr>
        <p:spPr>
          <a:xfrm>
            <a:off x="587229" y="391078"/>
            <a:ext cx="2734810" cy="5355312"/>
          </a:xfrm>
          <a:prstGeom prst="rect">
            <a:avLst/>
          </a:prstGeom>
          <a:noFill/>
        </p:spPr>
        <p:txBody>
          <a:bodyPr wrap="square" rtlCol="0">
            <a:spAutoFit/>
          </a:bodyPr>
          <a:lstStyle/>
          <a:p>
            <a:r>
              <a:rPr lang="en-US" dirty="0">
                <a:solidFill>
                  <a:schemeClr val="bg1"/>
                </a:solidFill>
              </a:rPr>
              <a:t>         Land is bought – in unusual places for big $$$</a:t>
            </a:r>
          </a:p>
          <a:p>
            <a:endParaRPr lang="en-US" dirty="0">
              <a:solidFill>
                <a:schemeClr val="bg1"/>
              </a:solidFill>
            </a:endParaRPr>
          </a:p>
          <a:p>
            <a:r>
              <a:rPr lang="en-US" dirty="0">
                <a:solidFill>
                  <a:schemeClr val="bg1"/>
                </a:solidFill>
              </a:rPr>
              <a:t>In various parts of the country there are fights over who gets the power grid upgrade.</a:t>
            </a:r>
          </a:p>
          <a:p>
            <a:r>
              <a:rPr lang="en-US" dirty="0">
                <a:solidFill>
                  <a:schemeClr val="bg1"/>
                </a:solidFill>
              </a:rPr>
              <a:t>(Maryland is an example)</a:t>
            </a:r>
          </a:p>
          <a:p>
            <a:r>
              <a:rPr lang="en-US" dirty="0">
                <a:solidFill>
                  <a:schemeClr val="bg1"/>
                </a:solidFill>
              </a:rPr>
              <a:t>First come first serve ---</a:t>
            </a:r>
          </a:p>
          <a:p>
            <a:endParaRPr lang="en-US" dirty="0">
              <a:solidFill>
                <a:schemeClr val="bg1"/>
              </a:solidFill>
            </a:endParaRPr>
          </a:p>
          <a:p>
            <a:r>
              <a:rPr lang="en-US" dirty="0">
                <a:solidFill>
                  <a:schemeClr val="bg1"/>
                </a:solidFill>
              </a:rPr>
              <a:t>Crypto miners don’t build renewable energy projects</a:t>
            </a:r>
          </a:p>
          <a:p>
            <a:endParaRPr lang="en-US" dirty="0">
              <a:solidFill>
                <a:schemeClr val="bg1"/>
              </a:solidFill>
            </a:endParaRPr>
          </a:p>
          <a:p>
            <a:r>
              <a:rPr lang="en-US" dirty="0">
                <a:solidFill>
                  <a:schemeClr val="bg1"/>
                </a:solidFill>
              </a:rPr>
              <a:t>Data center users like Google and Meta do try to consider renewable energy</a:t>
            </a:r>
          </a:p>
          <a:p>
            <a:endParaRPr lang="en-US" dirty="0"/>
          </a:p>
          <a:p>
            <a:r>
              <a:rPr lang="en-US" dirty="0">
                <a:solidFill>
                  <a:srgbClr val="C00000"/>
                </a:solidFill>
              </a:rPr>
              <a:t>I </a:t>
            </a:r>
            <a:r>
              <a:rPr lang="en-US" b="1" dirty="0">
                <a:solidFill>
                  <a:srgbClr val="C00000"/>
                </a:solidFill>
              </a:rPr>
              <a:t>like</a:t>
            </a:r>
            <a:r>
              <a:rPr lang="en-US" dirty="0">
                <a:solidFill>
                  <a:srgbClr val="C00000"/>
                </a:solidFill>
              </a:rPr>
              <a:t> owning utilities, but NOW – who should I own?</a:t>
            </a:r>
          </a:p>
        </p:txBody>
      </p:sp>
      <p:sp>
        <p:nvSpPr>
          <p:cNvPr id="7" name="TextBox 6">
            <a:extLst>
              <a:ext uri="{FF2B5EF4-FFF2-40B4-BE49-F238E27FC236}">
                <a16:creationId xmlns:a16="http://schemas.microsoft.com/office/drawing/2014/main" id="{ACD770A4-6F37-3E5D-E03A-33B03BF6BA84}"/>
              </a:ext>
            </a:extLst>
          </p:cNvPr>
          <p:cNvSpPr txBox="1"/>
          <p:nvPr/>
        </p:nvSpPr>
        <p:spPr>
          <a:xfrm>
            <a:off x="3481431" y="5863905"/>
            <a:ext cx="7575258" cy="646331"/>
          </a:xfrm>
          <a:prstGeom prst="rect">
            <a:avLst/>
          </a:prstGeom>
          <a:solidFill>
            <a:schemeClr val="accent1">
              <a:lumMod val="60000"/>
              <a:lumOff val="40000"/>
            </a:schemeClr>
          </a:solidFill>
        </p:spPr>
        <p:txBody>
          <a:bodyPr wrap="square">
            <a:spAutoFit/>
          </a:bodyPr>
          <a:lstStyle/>
          <a:p>
            <a:r>
              <a:rPr lang="en-US" dirty="0">
                <a:solidFill>
                  <a:schemeClr val="bg1"/>
                </a:solidFill>
              </a:rPr>
              <a:t>The Cormint Data Systems bitcoin-mining facility in Fort Stockton, Tex. </a:t>
            </a:r>
          </a:p>
          <a:p>
            <a:r>
              <a:rPr lang="en-US" dirty="0">
                <a:solidFill>
                  <a:schemeClr val="bg1"/>
                </a:solidFill>
              </a:rPr>
              <a:t>(Jordan Vonderhaar/Bloomberg News/Getty Images)</a:t>
            </a:r>
          </a:p>
        </p:txBody>
      </p:sp>
    </p:spTree>
    <p:extLst>
      <p:ext uri="{BB962C8B-B14F-4D97-AF65-F5344CB8AC3E}">
        <p14:creationId xmlns:p14="http://schemas.microsoft.com/office/powerpoint/2010/main" val="4093940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5E37-3FE4-5549-5101-D8A348CDF9F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2CABAE-A70A-5AAB-D740-72E830762FD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C043BAEB-9EA9-5736-4719-848FBCA8AB8B}"/>
              </a:ext>
            </a:extLst>
          </p:cNvPr>
          <p:cNvPicPr>
            <a:picLocks noChangeAspect="1"/>
          </p:cNvPicPr>
          <p:nvPr/>
        </p:nvPicPr>
        <p:blipFill>
          <a:blip r:embed="rId3"/>
          <a:stretch>
            <a:fillRect/>
          </a:stretch>
        </p:blipFill>
        <p:spPr>
          <a:xfrm>
            <a:off x="2869035" y="287846"/>
            <a:ext cx="8271545" cy="5538981"/>
          </a:xfrm>
          <a:prstGeom prst="rect">
            <a:avLst/>
          </a:prstGeom>
        </p:spPr>
      </p:pic>
      <p:sp>
        <p:nvSpPr>
          <p:cNvPr id="5" name="TextBox 4">
            <a:extLst>
              <a:ext uri="{FF2B5EF4-FFF2-40B4-BE49-F238E27FC236}">
                <a16:creationId xmlns:a16="http://schemas.microsoft.com/office/drawing/2014/main" id="{BA5BA0B2-B6FE-4C2D-9914-D7C53EE58DE8}"/>
              </a:ext>
            </a:extLst>
          </p:cNvPr>
          <p:cNvSpPr txBox="1"/>
          <p:nvPr/>
        </p:nvSpPr>
        <p:spPr>
          <a:xfrm>
            <a:off x="637563" y="352338"/>
            <a:ext cx="2231472" cy="5816977"/>
          </a:xfrm>
          <a:prstGeom prst="rect">
            <a:avLst/>
          </a:prstGeom>
          <a:noFill/>
        </p:spPr>
        <p:txBody>
          <a:bodyPr wrap="square" rtlCol="0">
            <a:spAutoFit/>
          </a:bodyPr>
          <a:lstStyle/>
          <a:p>
            <a:r>
              <a:rPr lang="en-US" sz="1400" dirty="0">
                <a:solidFill>
                  <a:srgbClr val="002060"/>
                </a:solidFill>
              </a:rPr>
              <a:t>            ACTIVE vs PASSIVE</a:t>
            </a:r>
          </a:p>
          <a:p>
            <a:endParaRPr lang="en-US" sz="1400" dirty="0">
              <a:solidFill>
                <a:srgbClr val="002060"/>
              </a:solidFill>
            </a:endParaRPr>
          </a:p>
          <a:p>
            <a:r>
              <a:rPr lang="en-US" sz="1400" dirty="0">
                <a:solidFill>
                  <a:srgbClr val="002060"/>
                </a:solidFill>
              </a:rPr>
              <a:t>In 2015 index mixes like mutual funds and ETFs exceeded the 30% level.  Now look!</a:t>
            </a:r>
          </a:p>
          <a:p>
            <a:endParaRPr lang="en-US" sz="1400" dirty="0">
              <a:solidFill>
                <a:srgbClr val="002060"/>
              </a:solidFill>
            </a:endParaRPr>
          </a:p>
          <a:p>
            <a:r>
              <a:rPr lang="en-US" sz="1400" dirty="0">
                <a:solidFill>
                  <a:srgbClr val="002060"/>
                </a:solidFill>
              </a:rPr>
              <a:t>Could Indexing become so powerful that it disrupts markets?  Could AI adjust the percentages held?</a:t>
            </a:r>
          </a:p>
          <a:p>
            <a:endParaRPr lang="en-US" sz="1400" dirty="0">
              <a:solidFill>
                <a:srgbClr val="002060"/>
              </a:solidFill>
            </a:endParaRPr>
          </a:p>
          <a:p>
            <a:r>
              <a:rPr lang="en-US" sz="1400" dirty="0">
                <a:solidFill>
                  <a:srgbClr val="002060"/>
                </a:solidFill>
              </a:rPr>
              <a:t>Blackrock &amp; Vanguard are the biggest index providers</a:t>
            </a:r>
          </a:p>
          <a:p>
            <a:endParaRPr lang="en-US" sz="1400" dirty="0">
              <a:solidFill>
                <a:srgbClr val="002060"/>
              </a:solidFill>
            </a:endParaRPr>
          </a:p>
          <a:p>
            <a:r>
              <a:rPr lang="en-US" sz="1400" dirty="0">
                <a:solidFill>
                  <a:srgbClr val="002060"/>
                </a:solidFill>
              </a:rPr>
              <a:t>*Not in American history have so few controlled so much money.</a:t>
            </a:r>
          </a:p>
          <a:p>
            <a:endParaRPr lang="en-US" sz="1400" dirty="0">
              <a:solidFill>
                <a:srgbClr val="002060"/>
              </a:solidFill>
            </a:endParaRPr>
          </a:p>
          <a:p>
            <a:r>
              <a:rPr lang="en-US" sz="1400" dirty="0">
                <a:solidFill>
                  <a:srgbClr val="002060"/>
                </a:solidFill>
              </a:rPr>
              <a:t>But many of us as we age may move to these types of holdings rather than owning individual stocks??  Turning to more of a “KISS” picture.</a:t>
            </a:r>
            <a:r>
              <a:rPr lang="en-US" dirty="0">
                <a:solidFill>
                  <a:srgbClr val="002060"/>
                </a:solidFill>
              </a:rPr>
              <a:t>	</a:t>
            </a:r>
          </a:p>
          <a:p>
            <a:r>
              <a:rPr lang="en-US" dirty="0"/>
              <a:t>	</a:t>
            </a:r>
          </a:p>
        </p:txBody>
      </p:sp>
    </p:spTree>
    <p:extLst>
      <p:ext uri="{BB962C8B-B14F-4D97-AF65-F5344CB8AC3E}">
        <p14:creationId xmlns:p14="http://schemas.microsoft.com/office/powerpoint/2010/main" val="221570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ED20A-9C01-8B9F-8A0C-A21FDCD533B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A0FB8F8-9B01-B8E2-058E-AEBC7463EEDE}"/>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F5E170DA-96B3-AA96-BAFD-6012BA927588}"/>
              </a:ext>
            </a:extLst>
          </p:cNvPr>
          <p:cNvSpPr txBox="1"/>
          <p:nvPr/>
        </p:nvSpPr>
        <p:spPr>
          <a:xfrm>
            <a:off x="511728" y="287846"/>
            <a:ext cx="10737909" cy="5078313"/>
          </a:xfrm>
          <a:prstGeom prst="rect">
            <a:avLst/>
          </a:prstGeom>
          <a:noFill/>
        </p:spPr>
        <p:txBody>
          <a:bodyPr wrap="square">
            <a:spAutoFit/>
          </a:bodyPr>
          <a:lstStyle/>
          <a:p>
            <a:r>
              <a:rPr lang="en-US" dirty="0">
                <a:solidFill>
                  <a:srgbClr val="002060"/>
                </a:solidFill>
              </a:rPr>
              <a:t>Uncle Sam has quietly deployed a secret weapon designed to catch bad guys trying to steal from taxpayers: AI</a:t>
            </a:r>
          </a:p>
          <a:p>
            <a:r>
              <a:rPr lang="en-US" dirty="0">
                <a:solidFill>
                  <a:srgbClr val="002060"/>
                </a:solidFill>
              </a:rPr>
              <a:t> </a:t>
            </a:r>
          </a:p>
          <a:p>
            <a:r>
              <a:rPr lang="en-US" dirty="0">
                <a:solidFill>
                  <a:srgbClr val="002060"/>
                </a:solidFill>
              </a:rPr>
              <a:t>Around late 2022, the Treasury began using enhanced fraud-detection methods powered by AI to spot fraud. *CNN</a:t>
            </a:r>
          </a:p>
          <a:p>
            <a:r>
              <a:rPr lang="en-US" dirty="0">
                <a:solidFill>
                  <a:srgbClr val="002060"/>
                </a:solidFill>
              </a:rPr>
              <a:t> </a:t>
            </a:r>
          </a:p>
          <a:p>
            <a:r>
              <a:rPr lang="en-US" dirty="0">
                <a:solidFill>
                  <a:srgbClr val="002060"/>
                </a:solidFill>
              </a:rPr>
              <a:t>The strategy mirrors what is already being done in the private sector.  Banks and payment companies are increasingly turning to AI to root out suspicious transactions – which the technology can often do with lightning speed.</a:t>
            </a:r>
          </a:p>
          <a:p>
            <a:r>
              <a:rPr lang="en-US" dirty="0">
                <a:solidFill>
                  <a:srgbClr val="002060"/>
                </a:solidFill>
              </a:rPr>
              <a:t> </a:t>
            </a:r>
          </a:p>
          <a:p>
            <a:r>
              <a:rPr lang="en-US" dirty="0">
                <a:solidFill>
                  <a:srgbClr val="002060"/>
                </a:solidFill>
              </a:rPr>
              <a:t>Treasury’s AI-powered fraud detection recovered $375 million in fiscal 2023 alone, Treasury officials tell CNN, marking the first time Treasury is publicly acknowledging it is using AI to detect fraud.</a:t>
            </a:r>
          </a:p>
          <a:p>
            <a:r>
              <a:rPr lang="en-US" dirty="0">
                <a:solidFill>
                  <a:srgbClr val="002060"/>
                </a:solidFill>
              </a:rPr>
              <a:t> </a:t>
            </a:r>
          </a:p>
          <a:p>
            <a:r>
              <a:rPr lang="en-US" dirty="0">
                <a:solidFill>
                  <a:srgbClr val="002060"/>
                </a:solidFill>
              </a:rPr>
              <a:t>Using these new crime-fighting strategies can halt check fraud almost in real-time in part by looking for unusual transaction patterns, And this focus on AI has led to multiple active cases and arrests by law enforcement. *CNN</a:t>
            </a:r>
          </a:p>
          <a:p>
            <a:endParaRPr lang="en-US" dirty="0">
              <a:solidFill>
                <a:srgbClr val="002060"/>
              </a:solidFill>
            </a:endParaRPr>
          </a:p>
          <a:p>
            <a:r>
              <a:rPr lang="en-US" dirty="0">
                <a:solidFill>
                  <a:srgbClr val="002060"/>
                </a:solidFill>
              </a:rPr>
              <a:t>Recently, while doing volunteer work for AARP Tax Assistance, one client’s tax report didn’t want to go through.  The computer message stated that the 2023 tax filing had already been filed.  </a:t>
            </a:r>
          </a:p>
          <a:p>
            <a:r>
              <a:rPr lang="en-US" dirty="0">
                <a:solidFill>
                  <a:srgbClr val="002060"/>
                </a:solidFill>
              </a:rPr>
              <a:t>This apparently is a result of identity theft?!  </a:t>
            </a:r>
          </a:p>
          <a:p>
            <a:r>
              <a:rPr lang="en-US" dirty="0">
                <a:solidFill>
                  <a:srgbClr val="002060"/>
                </a:solidFill>
              </a:rPr>
              <a:t>This opened up a case in which AI didn’t prevent, but perhaps can assist in tracing and “catching” the bad guy.</a:t>
            </a:r>
          </a:p>
          <a:p>
            <a:endParaRPr lang="en-US" dirty="0"/>
          </a:p>
        </p:txBody>
      </p:sp>
      <p:sp>
        <p:nvSpPr>
          <p:cNvPr id="5" name="TextBox 4">
            <a:extLst>
              <a:ext uri="{FF2B5EF4-FFF2-40B4-BE49-F238E27FC236}">
                <a16:creationId xmlns:a16="http://schemas.microsoft.com/office/drawing/2014/main" id="{4E5E8D71-9C1C-EC70-1B3D-CC8AA44C3366}"/>
              </a:ext>
            </a:extLst>
          </p:cNvPr>
          <p:cNvSpPr txBox="1"/>
          <p:nvPr/>
        </p:nvSpPr>
        <p:spPr>
          <a:xfrm>
            <a:off x="511727" y="5956183"/>
            <a:ext cx="10927125" cy="369332"/>
          </a:xfrm>
          <a:prstGeom prst="rect">
            <a:avLst/>
          </a:prstGeom>
          <a:noFill/>
        </p:spPr>
        <p:txBody>
          <a:bodyPr wrap="square" rtlCol="0">
            <a:spAutoFit/>
          </a:bodyPr>
          <a:lstStyle/>
          <a:p>
            <a:r>
              <a:rPr lang="en-US" dirty="0"/>
              <a:t>From January ‘23 to September ‘23 there were 805,000cases of identity theft reported with most being credit card fraud</a:t>
            </a:r>
          </a:p>
        </p:txBody>
      </p:sp>
    </p:spTree>
    <p:extLst>
      <p:ext uri="{BB962C8B-B14F-4D97-AF65-F5344CB8AC3E}">
        <p14:creationId xmlns:p14="http://schemas.microsoft.com/office/powerpoint/2010/main" val="242942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5E3DC-2918-6DA3-A0D5-CAD5FB2D1E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DF1555-9E38-D91F-D84B-8CF2DC2E4E96}"/>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BEF49D8C-2058-1BD1-3948-570CEB984EA8}"/>
              </a:ext>
            </a:extLst>
          </p:cNvPr>
          <p:cNvPicPr>
            <a:picLocks noChangeAspect="1"/>
          </p:cNvPicPr>
          <p:nvPr/>
        </p:nvPicPr>
        <p:blipFill>
          <a:blip r:embed="rId3"/>
          <a:stretch>
            <a:fillRect/>
          </a:stretch>
        </p:blipFill>
        <p:spPr>
          <a:xfrm>
            <a:off x="659236" y="287846"/>
            <a:ext cx="5436764" cy="5436764"/>
          </a:xfrm>
          <a:prstGeom prst="rect">
            <a:avLst/>
          </a:prstGeom>
        </p:spPr>
      </p:pic>
      <p:sp>
        <p:nvSpPr>
          <p:cNvPr id="4" name="TextBox 3">
            <a:extLst>
              <a:ext uri="{FF2B5EF4-FFF2-40B4-BE49-F238E27FC236}">
                <a16:creationId xmlns:a16="http://schemas.microsoft.com/office/drawing/2014/main" id="{7C988449-781A-DE31-F39C-BBE40032AB8F}"/>
              </a:ext>
            </a:extLst>
          </p:cNvPr>
          <p:cNvSpPr txBox="1"/>
          <p:nvPr/>
        </p:nvSpPr>
        <p:spPr>
          <a:xfrm>
            <a:off x="6243508" y="352337"/>
            <a:ext cx="5195346" cy="4524315"/>
          </a:xfrm>
          <a:prstGeom prst="rect">
            <a:avLst/>
          </a:prstGeom>
          <a:noFill/>
        </p:spPr>
        <p:txBody>
          <a:bodyPr wrap="square" rtlCol="0">
            <a:spAutoFit/>
          </a:bodyPr>
          <a:lstStyle/>
          <a:p>
            <a:r>
              <a:rPr lang="en-US" sz="1600" dirty="0">
                <a:solidFill>
                  <a:srgbClr val="002060"/>
                </a:solidFill>
              </a:rPr>
              <a:t>You may be thankful that the IRS is your only concern.  Take a look at these cybercrime projections on the chart to the left:</a:t>
            </a:r>
          </a:p>
          <a:p>
            <a:endParaRPr lang="en-US" sz="1600" dirty="0">
              <a:solidFill>
                <a:srgbClr val="002060"/>
              </a:solidFill>
            </a:endParaRPr>
          </a:p>
          <a:p>
            <a:r>
              <a:rPr lang="en-US" sz="1600" dirty="0">
                <a:solidFill>
                  <a:srgbClr val="002060"/>
                </a:solidFill>
              </a:rPr>
              <a:t>The Cybersecurity and Infrastructure Security Agency (CISA), the National Security Agency (NSA) &amp; the Federal Bureau of Investigation (FBI), has issued a warning!</a:t>
            </a:r>
          </a:p>
          <a:p>
            <a:endParaRPr lang="en-US" sz="1600" dirty="0">
              <a:solidFill>
                <a:srgbClr val="002060"/>
              </a:solidFill>
            </a:endParaRPr>
          </a:p>
          <a:p>
            <a:r>
              <a:rPr lang="en-US" sz="1600" dirty="0">
                <a:solidFill>
                  <a:srgbClr val="002060"/>
                </a:solidFill>
              </a:rPr>
              <a:t>Names like “Volt Typhoon” and “Vanguard Panda” and “Bronze Silhouette”  have breached critical IT environments in the U.S.  Financial losses from cyber-attacks in 2022 ran approximately </a:t>
            </a:r>
            <a:r>
              <a:rPr lang="en-US" sz="1600" b="1" dirty="0">
                <a:solidFill>
                  <a:srgbClr val="002060"/>
                </a:solidFill>
              </a:rPr>
              <a:t>$10.3 BILLION</a:t>
            </a:r>
          </a:p>
          <a:p>
            <a:endParaRPr lang="en-US" sz="1600" dirty="0">
              <a:solidFill>
                <a:srgbClr val="002060"/>
              </a:solidFill>
            </a:endParaRPr>
          </a:p>
          <a:p>
            <a:r>
              <a:rPr lang="en-US" sz="1600" dirty="0">
                <a:solidFill>
                  <a:srgbClr val="002060"/>
                </a:solidFill>
              </a:rPr>
              <a:t>12% of the attacks are politically motivated stemming from China, Russia, Iran, and N. Korea which are the top four contributors.</a:t>
            </a:r>
          </a:p>
          <a:p>
            <a:endParaRPr lang="en-US" sz="1600" dirty="0">
              <a:solidFill>
                <a:srgbClr val="002060"/>
              </a:solidFill>
            </a:endParaRPr>
          </a:p>
          <a:p>
            <a:r>
              <a:rPr lang="en-US" sz="1600" dirty="0">
                <a:solidFill>
                  <a:srgbClr val="002060"/>
                </a:solidFill>
              </a:rPr>
              <a:t>Which stocks could benefit? NET, GEN, CRWD, S or an ETF like VGT, CIBR, HACK.  ?Study --</a:t>
            </a:r>
          </a:p>
        </p:txBody>
      </p:sp>
    </p:spTree>
    <p:extLst>
      <p:ext uri="{BB962C8B-B14F-4D97-AF65-F5344CB8AC3E}">
        <p14:creationId xmlns:p14="http://schemas.microsoft.com/office/powerpoint/2010/main" val="96565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456CF-85F2-D9B8-A689-0AB3ADA60C3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F38805-8FF1-0E80-DFEA-1C4544B908DA}"/>
              </a:ext>
            </a:extLst>
          </p:cNvPr>
          <p:cNvPicPr>
            <a:picLocks noChangeAspect="1"/>
          </p:cNvPicPr>
          <p:nvPr/>
        </p:nvPicPr>
        <p:blipFill>
          <a:blip r:embed="rId2"/>
          <a:stretch>
            <a:fillRect/>
          </a:stretch>
        </p:blipFill>
        <p:spPr>
          <a:xfrm>
            <a:off x="511728" y="0"/>
            <a:ext cx="10927126" cy="6434355"/>
          </a:xfrm>
          <a:prstGeom prst="rect">
            <a:avLst/>
          </a:prstGeom>
        </p:spPr>
      </p:pic>
      <p:pic>
        <p:nvPicPr>
          <p:cNvPr id="4" name="Picture 3">
            <a:extLst>
              <a:ext uri="{FF2B5EF4-FFF2-40B4-BE49-F238E27FC236}">
                <a16:creationId xmlns:a16="http://schemas.microsoft.com/office/drawing/2014/main" id="{0E8E98B5-00FC-03F4-3A6D-19C36607248F}"/>
              </a:ext>
            </a:extLst>
          </p:cNvPr>
          <p:cNvPicPr>
            <a:picLocks noChangeAspect="1"/>
          </p:cNvPicPr>
          <p:nvPr/>
        </p:nvPicPr>
        <p:blipFill>
          <a:blip r:embed="rId3"/>
          <a:stretch>
            <a:fillRect/>
          </a:stretch>
        </p:blipFill>
        <p:spPr>
          <a:xfrm>
            <a:off x="646178" y="1233181"/>
            <a:ext cx="10599973" cy="4221803"/>
          </a:xfrm>
          <a:prstGeom prst="rect">
            <a:avLst/>
          </a:prstGeom>
        </p:spPr>
      </p:pic>
      <p:sp>
        <p:nvSpPr>
          <p:cNvPr id="5" name="TextBox 4">
            <a:extLst>
              <a:ext uri="{FF2B5EF4-FFF2-40B4-BE49-F238E27FC236}">
                <a16:creationId xmlns:a16="http://schemas.microsoft.com/office/drawing/2014/main" id="{0AEBA3D1-F9F7-81FC-4B60-B677142EF84C}"/>
              </a:ext>
            </a:extLst>
          </p:cNvPr>
          <p:cNvSpPr txBox="1"/>
          <p:nvPr/>
        </p:nvSpPr>
        <p:spPr>
          <a:xfrm>
            <a:off x="847289" y="0"/>
            <a:ext cx="10150678" cy="923330"/>
          </a:xfrm>
          <a:prstGeom prst="rect">
            <a:avLst/>
          </a:prstGeom>
          <a:noFill/>
        </p:spPr>
        <p:txBody>
          <a:bodyPr wrap="square" rtlCol="0">
            <a:spAutoFit/>
          </a:bodyPr>
          <a:lstStyle/>
          <a:p>
            <a:r>
              <a:rPr lang="en-US" dirty="0"/>
              <a:t>    </a:t>
            </a:r>
            <a:r>
              <a:rPr lang="en-US" b="1" dirty="0">
                <a:solidFill>
                  <a:srgbClr val="002060"/>
                </a:solidFill>
              </a:rPr>
              <a:t>Across 24 surveyed countries, a median of 59% of adults are dissatisfied with how democracy is working</a:t>
            </a:r>
          </a:p>
          <a:p>
            <a:r>
              <a:rPr lang="en-US" b="1" dirty="0">
                <a:solidFill>
                  <a:srgbClr val="002060"/>
                </a:solidFill>
              </a:rPr>
              <a:t>     A median of 31% across 24 nations are supportive of authoritarian systems. *Pew Research Center</a:t>
            </a:r>
          </a:p>
          <a:p>
            <a:r>
              <a:rPr lang="en-US" b="1" dirty="0">
                <a:solidFill>
                  <a:srgbClr val="002060"/>
                </a:solidFill>
              </a:rPr>
              <a:t>         Below are results of a recent U.S. survey of “what is a top priority for the President and Congress</a:t>
            </a:r>
          </a:p>
        </p:txBody>
      </p:sp>
    </p:spTree>
    <p:extLst>
      <p:ext uri="{BB962C8B-B14F-4D97-AF65-F5344CB8AC3E}">
        <p14:creationId xmlns:p14="http://schemas.microsoft.com/office/powerpoint/2010/main" val="86245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59EC-1D7D-1AD3-CE23-93D5067245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4428D8-A238-633B-E5F8-1CE759DE075B}"/>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FC563F75-2B7B-E1F5-9F59-BB866EF8762A}"/>
              </a:ext>
            </a:extLst>
          </p:cNvPr>
          <p:cNvPicPr>
            <a:picLocks noChangeAspect="1"/>
          </p:cNvPicPr>
          <p:nvPr/>
        </p:nvPicPr>
        <p:blipFill>
          <a:blip r:embed="rId3"/>
          <a:stretch>
            <a:fillRect/>
          </a:stretch>
        </p:blipFill>
        <p:spPr>
          <a:xfrm>
            <a:off x="595618" y="319920"/>
            <a:ext cx="4509817" cy="3220234"/>
          </a:xfrm>
          <a:prstGeom prst="rect">
            <a:avLst/>
          </a:prstGeom>
        </p:spPr>
      </p:pic>
      <p:sp>
        <p:nvSpPr>
          <p:cNvPr id="4" name="TextBox 3">
            <a:extLst>
              <a:ext uri="{FF2B5EF4-FFF2-40B4-BE49-F238E27FC236}">
                <a16:creationId xmlns:a16="http://schemas.microsoft.com/office/drawing/2014/main" id="{A20FC33E-CC44-EF4B-728C-80F9EE132D6A}"/>
              </a:ext>
            </a:extLst>
          </p:cNvPr>
          <p:cNvSpPr txBox="1"/>
          <p:nvPr/>
        </p:nvSpPr>
        <p:spPr>
          <a:xfrm rot="10800000" flipV="1">
            <a:off x="595618" y="3617169"/>
            <a:ext cx="4194496" cy="261610"/>
          </a:xfrm>
          <a:prstGeom prst="rect">
            <a:avLst/>
          </a:prstGeom>
          <a:noFill/>
        </p:spPr>
        <p:txBody>
          <a:bodyPr wrap="square" rtlCol="0">
            <a:spAutoFit/>
          </a:bodyPr>
          <a:lstStyle/>
          <a:p>
            <a:r>
              <a:rPr lang="en-US" sz="1100" dirty="0"/>
              <a:t>Washington Post illustration</a:t>
            </a:r>
          </a:p>
        </p:txBody>
      </p:sp>
      <p:sp>
        <p:nvSpPr>
          <p:cNvPr id="6" name="TextBox 5">
            <a:extLst>
              <a:ext uri="{FF2B5EF4-FFF2-40B4-BE49-F238E27FC236}">
                <a16:creationId xmlns:a16="http://schemas.microsoft.com/office/drawing/2014/main" id="{9C67EF51-8863-DE38-06DA-21E0587E8994}"/>
              </a:ext>
            </a:extLst>
          </p:cNvPr>
          <p:cNvSpPr txBox="1"/>
          <p:nvPr/>
        </p:nvSpPr>
        <p:spPr>
          <a:xfrm>
            <a:off x="5105435" y="319920"/>
            <a:ext cx="6261648" cy="3970318"/>
          </a:xfrm>
          <a:prstGeom prst="rect">
            <a:avLst/>
          </a:prstGeom>
          <a:noFill/>
        </p:spPr>
        <p:txBody>
          <a:bodyPr wrap="square">
            <a:spAutoFit/>
          </a:bodyPr>
          <a:lstStyle/>
          <a:p>
            <a:r>
              <a:rPr lang="en-US" dirty="0">
                <a:solidFill>
                  <a:srgbClr val="002060"/>
                </a:solidFill>
              </a:rPr>
              <a:t>Fidelity Investments found that the number of employees with 401(k) balances over $1 million rose 41% in the 4th qtr. of 2023.</a:t>
            </a:r>
          </a:p>
          <a:p>
            <a:endParaRPr lang="en-US" dirty="0">
              <a:solidFill>
                <a:srgbClr val="002060"/>
              </a:solidFill>
            </a:endParaRPr>
          </a:p>
          <a:p>
            <a:r>
              <a:rPr lang="en-US" dirty="0">
                <a:solidFill>
                  <a:srgbClr val="002060"/>
                </a:solidFill>
              </a:rPr>
              <a:t>Fidelity Investments, one of the largest administrators of workplace plans, said it had 422,000 401(k) millionaires at the end of 2023, a nearly 21 percent increase from the 3rd quarter.</a:t>
            </a:r>
          </a:p>
          <a:p>
            <a:endParaRPr lang="en-US" dirty="0">
              <a:solidFill>
                <a:srgbClr val="002060"/>
              </a:solidFill>
            </a:endParaRPr>
          </a:p>
          <a:p>
            <a:r>
              <a:rPr lang="en-US" dirty="0">
                <a:solidFill>
                  <a:srgbClr val="002060"/>
                </a:solidFill>
              </a:rPr>
              <a:t>The number of IRA millionaires hit a record 391,562 in the fourth quarter, about 40 percent higher than a year earlier.</a:t>
            </a:r>
          </a:p>
          <a:p>
            <a:endParaRPr lang="en-US" dirty="0">
              <a:solidFill>
                <a:srgbClr val="002060"/>
              </a:solidFill>
            </a:endParaRPr>
          </a:p>
          <a:p>
            <a:r>
              <a:rPr lang="en-US" dirty="0">
                <a:solidFill>
                  <a:srgbClr val="002060"/>
                </a:solidFill>
              </a:rPr>
              <a:t>That same day Bernie Sanders held a hearing to decry the demise of corporate pensions and the lack of retirement savings a month nearly HALF of American households.  </a:t>
            </a:r>
            <a:r>
              <a:rPr lang="en-US" b="1" u="sng" dirty="0">
                <a:solidFill>
                  <a:srgbClr val="002060"/>
                </a:solidFill>
              </a:rPr>
              <a:t>They are BOTH right.</a:t>
            </a:r>
          </a:p>
          <a:p>
            <a:r>
              <a:rPr lang="en-US" dirty="0">
                <a:solidFill>
                  <a:srgbClr val="002060"/>
                </a:solidFill>
              </a:rPr>
              <a:t>Barron’s 3-3-24</a:t>
            </a:r>
          </a:p>
        </p:txBody>
      </p:sp>
      <p:sp>
        <p:nvSpPr>
          <p:cNvPr id="7" name="TextBox 6">
            <a:extLst>
              <a:ext uri="{FF2B5EF4-FFF2-40B4-BE49-F238E27FC236}">
                <a16:creationId xmlns:a16="http://schemas.microsoft.com/office/drawing/2014/main" id="{D74F3DF5-3A19-2E39-B34C-918FEB8BECBB}"/>
              </a:ext>
            </a:extLst>
          </p:cNvPr>
          <p:cNvSpPr txBox="1"/>
          <p:nvPr/>
        </p:nvSpPr>
        <p:spPr>
          <a:xfrm>
            <a:off x="679508" y="4303552"/>
            <a:ext cx="5796793" cy="923330"/>
          </a:xfrm>
          <a:prstGeom prst="rect">
            <a:avLst/>
          </a:prstGeom>
          <a:noFill/>
        </p:spPr>
        <p:txBody>
          <a:bodyPr wrap="square" rtlCol="0">
            <a:spAutoFit/>
          </a:bodyPr>
          <a:lstStyle/>
          <a:p>
            <a:endParaRPr lang="en-US" dirty="0"/>
          </a:p>
          <a:p>
            <a:r>
              <a:rPr lang="en-US" dirty="0">
                <a:solidFill>
                  <a:srgbClr val="002060"/>
                </a:solidFill>
              </a:rPr>
              <a:t>*The average age of these newly-minted millionaires is 59</a:t>
            </a:r>
          </a:p>
          <a:p>
            <a:r>
              <a:rPr lang="en-US" dirty="0">
                <a:solidFill>
                  <a:srgbClr val="002060"/>
                </a:solidFill>
              </a:rPr>
              <a:t>*The median balance among the millionaires is $1.34 Million</a:t>
            </a:r>
          </a:p>
        </p:txBody>
      </p:sp>
      <p:sp>
        <p:nvSpPr>
          <p:cNvPr id="8" name="TextBox 7">
            <a:extLst>
              <a:ext uri="{FF2B5EF4-FFF2-40B4-BE49-F238E27FC236}">
                <a16:creationId xmlns:a16="http://schemas.microsoft.com/office/drawing/2014/main" id="{94A89929-B1C6-EE10-ECBC-E966C4822BC8}"/>
              </a:ext>
            </a:extLst>
          </p:cNvPr>
          <p:cNvSpPr txBox="1"/>
          <p:nvPr/>
        </p:nvSpPr>
        <p:spPr>
          <a:xfrm>
            <a:off x="6644081" y="4448166"/>
            <a:ext cx="4597167" cy="923330"/>
          </a:xfrm>
          <a:prstGeom prst="rect">
            <a:avLst/>
          </a:prstGeom>
          <a:noFill/>
        </p:spPr>
        <p:txBody>
          <a:bodyPr wrap="square" rtlCol="0">
            <a:spAutoFit/>
          </a:bodyPr>
          <a:lstStyle/>
          <a:p>
            <a:r>
              <a:rPr lang="en-US" dirty="0">
                <a:solidFill>
                  <a:srgbClr val="C00000"/>
                </a:solidFill>
              </a:rPr>
              <a:t>Another great divide exits --- according to American Community Survey’s 5 yr. estimates; we have approximately 327,000 homeless people</a:t>
            </a:r>
            <a:r>
              <a:rPr lang="en-US" dirty="0"/>
              <a:t>.</a:t>
            </a:r>
          </a:p>
        </p:txBody>
      </p:sp>
    </p:spTree>
    <p:extLst>
      <p:ext uri="{BB962C8B-B14F-4D97-AF65-F5344CB8AC3E}">
        <p14:creationId xmlns:p14="http://schemas.microsoft.com/office/powerpoint/2010/main" val="3185223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5F706-4BA1-0CF3-CBF9-D21A7DB1FEF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904419-34B4-B013-D5E8-28AC937D0D7D}"/>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0459BC88-681A-128A-7E4E-DBD9C4794B32}"/>
              </a:ext>
            </a:extLst>
          </p:cNvPr>
          <p:cNvPicPr>
            <a:picLocks noChangeAspect="1"/>
          </p:cNvPicPr>
          <p:nvPr/>
        </p:nvPicPr>
        <p:blipFill>
          <a:blip r:embed="rId3"/>
          <a:stretch>
            <a:fillRect/>
          </a:stretch>
        </p:blipFill>
        <p:spPr>
          <a:xfrm>
            <a:off x="511728" y="287846"/>
            <a:ext cx="8055508" cy="6184113"/>
          </a:xfrm>
          <a:prstGeom prst="rect">
            <a:avLst/>
          </a:prstGeom>
        </p:spPr>
      </p:pic>
      <p:sp>
        <p:nvSpPr>
          <p:cNvPr id="4" name="TextBox 3">
            <a:extLst>
              <a:ext uri="{FF2B5EF4-FFF2-40B4-BE49-F238E27FC236}">
                <a16:creationId xmlns:a16="http://schemas.microsoft.com/office/drawing/2014/main" id="{98D90F7C-4A81-92B9-0D6F-1BD90C759819}"/>
              </a:ext>
            </a:extLst>
          </p:cNvPr>
          <p:cNvSpPr txBox="1"/>
          <p:nvPr/>
        </p:nvSpPr>
        <p:spPr>
          <a:xfrm>
            <a:off x="8758106" y="989901"/>
            <a:ext cx="2449587" cy="3416320"/>
          </a:xfrm>
          <a:prstGeom prst="rect">
            <a:avLst/>
          </a:prstGeom>
          <a:noFill/>
        </p:spPr>
        <p:txBody>
          <a:bodyPr wrap="square" rtlCol="0">
            <a:spAutoFit/>
          </a:bodyPr>
          <a:lstStyle/>
          <a:p>
            <a:r>
              <a:rPr lang="en-US" dirty="0">
                <a:solidFill>
                  <a:srgbClr val="002060"/>
                </a:solidFill>
              </a:rPr>
              <a:t>Every sector of the economy took on debt --- much of it in the last 4 years.</a:t>
            </a:r>
          </a:p>
          <a:p>
            <a:endParaRPr lang="en-US" dirty="0">
              <a:solidFill>
                <a:srgbClr val="002060"/>
              </a:solidFill>
            </a:endParaRPr>
          </a:p>
          <a:p>
            <a:r>
              <a:rPr lang="en-US" dirty="0">
                <a:solidFill>
                  <a:srgbClr val="002060"/>
                </a:solidFill>
              </a:rPr>
              <a:t>BUT our debt to GDP ratio is currently at 334% ---</a:t>
            </a:r>
          </a:p>
          <a:p>
            <a:endParaRPr lang="en-US" dirty="0">
              <a:solidFill>
                <a:srgbClr val="002060"/>
              </a:solidFill>
            </a:endParaRPr>
          </a:p>
          <a:p>
            <a:r>
              <a:rPr lang="en-US" dirty="0">
                <a:solidFill>
                  <a:srgbClr val="002060"/>
                </a:solidFill>
              </a:rPr>
              <a:t>That is lower than the peak at 2</a:t>
            </a:r>
            <a:r>
              <a:rPr lang="en-US" baseline="30000" dirty="0">
                <a:solidFill>
                  <a:srgbClr val="002060"/>
                </a:solidFill>
              </a:rPr>
              <a:t>nd</a:t>
            </a:r>
            <a:r>
              <a:rPr lang="en-US" dirty="0">
                <a:solidFill>
                  <a:srgbClr val="002060"/>
                </a:solidFill>
              </a:rPr>
              <a:t> Qtr. of 2019 coming in at 368%!</a:t>
            </a:r>
          </a:p>
        </p:txBody>
      </p:sp>
    </p:spTree>
    <p:extLst>
      <p:ext uri="{BB962C8B-B14F-4D97-AF65-F5344CB8AC3E}">
        <p14:creationId xmlns:p14="http://schemas.microsoft.com/office/powerpoint/2010/main" val="2848409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80B53-DE3D-2157-4195-BEACF4A755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9A06F0-E81E-C800-E677-97EB27401BB4}"/>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4D5EBD89-69D3-9896-B902-65226E50CC59}"/>
              </a:ext>
            </a:extLst>
          </p:cNvPr>
          <p:cNvSpPr txBox="1"/>
          <p:nvPr/>
        </p:nvSpPr>
        <p:spPr>
          <a:xfrm>
            <a:off x="578840" y="287846"/>
            <a:ext cx="10860013" cy="6155531"/>
          </a:xfrm>
          <a:prstGeom prst="rect">
            <a:avLst/>
          </a:prstGeom>
          <a:noFill/>
        </p:spPr>
        <p:txBody>
          <a:bodyPr wrap="square" rtlCol="0">
            <a:spAutoFit/>
          </a:bodyPr>
          <a:lstStyle/>
          <a:p>
            <a:r>
              <a:rPr lang="en-US" dirty="0">
                <a:solidFill>
                  <a:srgbClr val="002060"/>
                </a:solidFill>
              </a:rPr>
              <a:t>        WELLS FARGO Economics February 22,2024 Report:</a:t>
            </a:r>
          </a:p>
          <a:p>
            <a:endParaRPr lang="en-US" sz="800" dirty="0">
              <a:solidFill>
                <a:srgbClr val="002060"/>
              </a:solidFill>
            </a:endParaRPr>
          </a:p>
          <a:p>
            <a:r>
              <a:rPr lang="en-US" sz="1600" dirty="0">
                <a:solidFill>
                  <a:srgbClr val="002060"/>
                </a:solidFill>
              </a:rPr>
              <a:t>Household debt stands more than $5 trillion higher today than it did at the commencement of the global financial crisis. But, household income has outpaced growth in debt over that period, so household sector is less leveraged today than it was in 2008.</a:t>
            </a:r>
          </a:p>
          <a:p>
            <a:endParaRPr lang="en-US" sz="1600" dirty="0">
              <a:solidFill>
                <a:srgbClr val="002060"/>
              </a:solidFill>
            </a:endParaRPr>
          </a:p>
          <a:p>
            <a:r>
              <a:rPr lang="en-US" sz="1600" dirty="0">
                <a:solidFill>
                  <a:srgbClr val="002060"/>
                </a:solidFill>
              </a:rPr>
              <a:t>Mortgages account for 70% of total household debt, with most originated at fixed rates. Underwriting standards for mortgages are considerably tighter today. Nearly 70% of the mortgages that have been originated in recent years have been to homeowners with FICO scores that are "very good“ (*740) or "exceptional.“  (*Tighter banking standards for folks seeking mortgages)</a:t>
            </a:r>
          </a:p>
          <a:p>
            <a:endParaRPr lang="en-US" sz="1600" dirty="0">
              <a:solidFill>
                <a:srgbClr val="002060"/>
              </a:solidFill>
            </a:endParaRPr>
          </a:p>
          <a:p>
            <a:r>
              <a:rPr lang="en-US" sz="1600" dirty="0">
                <a:solidFill>
                  <a:srgbClr val="002060"/>
                </a:solidFill>
              </a:rPr>
              <a:t>The amount of student loan debt has ballooned in recent years, but more than half of borrowers have less than $20K worth of student loan debt. The delinquency rate on student loans, which was depressed because of the moratorium on payments that Congress approved during the pandemic, will move considerably higher later this year now that the moratorium has ended.</a:t>
            </a:r>
          </a:p>
          <a:p>
            <a:endParaRPr lang="en-US" dirty="0">
              <a:solidFill>
                <a:srgbClr val="002060"/>
              </a:solidFill>
            </a:endParaRPr>
          </a:p>
          <a:p>
            <a:r>
              <a:rPr lang="en-US" sz="1600" dirty="0">
                <a:solidFill>
                  <a:srgbClr val="002060"/>
                </a:solidFill>
              </a:rPr>
              <a:t>Auto loans have also grown in recent years. The delinquency rate on auto loans has trended higher, although it remains below rates that prevailed prior to the financial crisis. </a:t>
            </a:r>
          </a:p>
          <a:p>
            <a:endParaRPr lang="en-US" sz="1600" dirty="0">
              <a:solidFill>
                <a:srgbClr val="002060"/>
              </a:solidFill>
            </a:endParaRPr>
          </a:p>
          <a:p>
            <a:r>
              <a:rPr lang="en-US" sz="1600" dirty="0">
                <a:solidFill>
                  <a:srgbClr val="002060"/>
                </a:solidFill>
              </a:rPr>
              <a:t>The outstanding amount of revolving credit has also grown significantly over the past decade or so. </a:t>
            </a:r>
            <a:r>
              <a:rPr lang="en-US" sz="1600" u="sng" dirty="0">
                <a:solidFill>
                  <a:srgbClr val="002060"/>
                </a:solidFill>
              </a:rPr>
              <a:t>(?Low income consumer breaks?)</a:t>
            </a:r>
          </a:p>
          <a:p>
            <a:endParaRPr lang="en-US" sz="1600" dirty="0">
              <a:solidFill>
                <a:srgbClr val="002060"/>
              </a:solidFill>
            </a:endParaRPr>
          </a:p>
          <a:p>
            <a:r>
              <a:rPr lang="en-US" sz="1600" dirty="0">
                <a:solidFill>
                  <a:srgbClr val="002060"/>
                </a:solidFill>
              </a:rPr>
              <a:t>Deleveraging since the 2008 housing bubble, has led to a decline in the debt service ratio for the household sector. The amount of amortization and interest payments that the household sector, as a percent of its disposable income, essentially sits at the lowest ratio in at least 40 years.  The financial position of the household sector, in aggregate, appears to be generally solid at present, although </a:t>
            </a:r>
            <a:r>
              <a:rPr lang="en-US" sz="1600" u="sng" dirty="0">
                <a:solidFill>
                  <a:srgbClr val="002060"/>
                </a:solidFill>
              </a:rPr>
              <a:t>younger and less affluent households may be starting to experience some financial stress</a:t>
            </a:r>
            <a:r>
              <a:rPr lang="en-US" sz="1600" dirty="0">
                <a:solidFill>
                  <a:srgbClr val="002060"/>
                </a:solidFill>
              </a:rPr>
              <a:t>.</a:t>
            </a:r>
          </a:p>
          <a:p>
            <a:endParaRPr lang="en-US" dirty="0"/>
          </a:p>
          <a:p>
            <a:endParaRPr lang="en-US" dirty="0"/>
          </a:p>
        </p:txBody>
      </p:sp>
    </p:spTree>
    <p:extLst>
      <p:ext uri="{BB962C8B-B14F-4D97-AF65-F5344CB8AC3E}">
        <p14:creationId xmlns:p14="http://schemas.microsoft.com/office/powerpoint/2010/main" val="247670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356-851F-2832-F617-C1F613642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82F199-F744-9467-33EC-094F6BC72165}"/>
              </a:ext>
            </a:extLst>
          </p:cNvPr>
          <p:cNvPicPr>
            <a:picLocks noChangeAspect="1"/>
          </p:cNvPicPr>
          <p:nvPr/>
        </p:nvPicPr>
        <p:blipFill>
          <a:blip r:embed="rId2"/>
          <a:stretch>
            <a:fillRect/>
          </a:stretch>
        </p:blipFill>
        <p:spPr>
          <a:xfrm>
            <a:off x="503339" y="355745"/>
            <a:ext cx="10927126" cy="6146509"/>
          </a:xfrm>
          <a:prstGeom prst="rect">
            <a:avLst/>
          </a:prstGeom>
        </p:spPr>
      </p:pic>
      <p:pic>
        <p:nvPicPr>
          <p:cNvPr id="4" name="Picture 3">
            <a:extLst>
              <a:ext uri="{FF2B5EF4-FFF2-40B4-BE49-F238E27FC236}">
                <a16:creationId xmlns:a16="http://schemas.microsoft.com/office/drawing/2014/main" id="{91162AA3-7264-5020-6ABC-46D38D8AD17B}"/>
              </a:ext>
            </a:extLst>
          </p:cNvPr>
          <p:cNvPicPr>
            <a:picLocks noChangeAspect="1"/>
          </p:cNvPicPr>
          <p:nvPr/>
        </p:nvPicPr>
        <p:blipFill>
          <a:blip r:embed="rId3"/>
          <a:stretch>
            <a:fillRect/>
          </a:stretch>
        </p:blipFill>
        <p:spPr>
          <a:xfrm>
            <a:off x="1350626" y="250432"/>
            <a:ext cx="10164341" cy="6410427"/>
          </a:xfrm>
          <a:prstGeom prst="rect">
            <a:avLst/>
          </a:prstGeom>
        </p:spPr>
      </p:pic>
      <p:sp>
        <p:nvSpPr>
          <p:cNvPr id="5" name="TextBox 4">
            <a:extLst>
              <a:ext uri="{FF2B5EF4-FFF2-40B4-BE49-F238E27FC236}">
                <a16:creationId xmlns:a16="http://schemas.microsoft.com/office/drawing/2014/main" id="{27690AE0-A458-E606-22FC-E0207DD2A7A9}"/>
              </a:ext>
            </a:extLst>
          </p:cNvPr>
          <p:cNvSpPr txBox="1"/>
          <p:nvPr/>
        </p:nvSpPr>
        <p:spPr>
          <a:xfrm>
            <a:off x="503339" y="897622"/>
            <a:ext cx="847287" cy="4524315"/>
          </a:xfrm>
          <a:prstGeom prst="rect">
            <a:avLst/>
          </a:prstGeom>
          <a:noFill/>
        </p:spPr>
        <p:txBody>
          <a:bodyPr wrap="square" rtlCol="0">
            <a:spAutoFit/>
          </a:bodyPr>
          <a:lstStyle/>
          <a:p>
            <a:r>
              <a:rPr lang="en-US" dirty="0">
                <a:solidFill>
                  <a:srgbClr val="002060"/>
                </a:solidFill>
              </a:rPr>
              <a:t>AMD is a tech stock</a:t>
            </a:r>
          </a:p>
          <a:p>
            <a:endParaRPr lang="en-US" dirty="0">
              <a:solidFill>
                <a:srgbClr val="002060"/>
              </a:solidFill>
            </a:endParaRPr>
          </a:p>
          <a:p>
            <a:r>
              <a:rPr lang="en-US" dirty="0">
                <a:solidFill>
                  <a:srgbClr val="002060"/>
                </a:solidFill>
              </a:rPr>
              <a:t>AMD is an AI stock</a:t>
            </a:r>
          </a:p>
          <a:p>
            <a:endParaRPr lang="en-US" dirty="0">
              <a:solidFill>
                <a:srgbClr val="002060"/>
              </a:solidFill>
            </a:endParaRPr>
          </a:p>
          <a:p>
            <a:r>
              <a:rPr lang="en-US" dirty="0">
                <a:solidFill>
                  <a:srgbClr val="002060"/>
                </a:solidFill>
              </a:rPr>
              <a:t>Opps!</a:t>
            </a:r>
          </a:p>
          <a:p>
            <a:endParaRPr lang="en-US" dirty="0">
              <a:solidFill>
                <a:srgbClr val="002060"/>
              </a:solidFill>
            </a:endParaRPr>
          </a:p>
          <a:p>
            <a:r>
              <a:rPr lang="en-US" dirty="0">
                <a:solidFill>
                  <a:srgbClr val="002060"/>
                </a:solidFill>
              </a:rPr>
              <a:t>Fell</a:t>
            </a:r>
          </a:p>
          <a:p>
            <a:r>
              <a:rPr lang="en-US" dirty="0">
                <a:solidFill>
                  <a:srgbClr val="002060"/>
                </a:solidFill>
              </a:rPr>
              <a:t>20% in a month</a:t>
            </a:r>
          </a:p>
        </p:txBody>
      </p:sp>
    </p:spTree>
    <p:extLst>
      <p:ext uri="{BB962C8B-B14F-4D97-AF65-F5344CB8AC3E}">
        <p14:creationId xmlns:p14="http://schemas.microsoft.com/office/powerpoint/2010/main" val="245910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5F935-BDE6-3D4B-2FB9-970C9534D03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734E59-05F5-32D0-453D-F68F7B654D37}"/>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DF771CA2-256B-497A-9FCC-03FB907D23B8}"/>
              </a:ext>
            </a:extLst>
          </p:cNvPr>
          <p:cNvPicPr>
            <a:picLocks noChangeAspect="1"/>
          </p:cNvPicPr>
          <p:nvPr/>
        </p:nvPicPr>
        <p:blipFill>
          <a:blip r:embed="rId3"/>
          <a:stretch>
            <a:fillRect/>
          </a:stretch>
        </p:blipFill>
        <p:spPr>
          <a:xfrm>
            <a:off x="982341" y="287846"/>
            <a:ext cx="7515707" cy="5757555"/>
          </a:xfrm>
          <a:prstGeom prst="rect">
            <a:avLst/>
          </a:prstGeom>
        </p:spPr>
      </p:pic>
      <p:sp>
        <p:nvSpPr>
          <p:cNvPr id="5" name="TextBox 4">
            <a:extLst>
              <a:ext uri="{FF2B5EF4-FFF2-40B4-BE49-F238E27FC236}">
                <a16:creationId xmlns:a16="http://schemas.microsoft.com/office/drawing/2014/main" id="{74777556-12E5-C4CD-A7DE-2307AF42313A}"/>
              </a:ext>
            </a:extLst>
          </p:cNvPr>
          <p:cNvSpPr txBox="1"/>
          <p:nvPr/>
        </p:nvSpPr>
        <p:spPr>
          <a:xfrm>
            <a:off x="871421" y="5511025"/>
            <a:ext cx="10808851" cy="923330"/>
          </a:xfrm>
          <a:prstGeom prst="rect">
            <a:avLst/>
          </a:prstGeom>
          <a:noFill/>
        </p:spPr>
        <p:txBody>
          <a:bodyPr wrap="square">
            <a:spAutoFit/>
          </a:bodyPr>
          <a:lstStyle/>
          <a:p>
            <a:endParaRPr lang="en-US" dirty="0"/>
          </a:p>
          <a:p>
            <a:endParaRPr lang="en-US" dirty="0"/>
          </a:p>
          <a:p>
            <a:r>
              <a:rPr lang="en-US" dirty="0"/>
              <a:t>Source: New York Fed Consumer Credit Panel, Equifax and Wells Fargo Economics</a:t>
            </a:r>
          </a:p>
        </p:txBody>
      </p:sp>
      <p:sp>
        <p:nvSpPr>
          <p:cNvPr id="6" name="TextBox 5">
            <a:extLst>
              <a:ext uri="{FF2B5EF4-FFF2-40B4-BE49-F238E27FC236}">
                <a16:creationId xmlns:a16="http://schemas.microsoft.com/office/drawing/2014/main" id="{CD580314-4787-3ED7-F4CD-1AC268B0612C}"/>
              </a:ext>
            </a:extLst>
          </p:cNvPr>
          <p:cNvSpPr txBox="1"/>
          <p:nvPr/>
        </p:nvSpPr>
        <p:spPr>
          <a:xfrm>
            <a:off x="8749716" y="1082180"/>
            <a:ext cx="2340529" cy="3416320"/>
          </a:xfrm>
          <a:prstGeom prst="rect">
            <a:avLst/>
          </a:prstGeom>
          <a:noFill/>
        </p:spPr>
        <p:txBody>
          <a:bodyPr wrap="square" rtlCol="0">
            <a:spAutoFit/>
          </a:bodyPr>
          <a:lstStyle/>
          <a:p>
            <a:r>
              <a:rPr lang="en-US" dirty="0">
                <a:solidFill>
                  <a:srgbClr val="002060"/>
                </a:solidFill>
              </a:rPr>
              <a:t>It seems to be the Gen Z and Millennials – the youngest and those with low income are showing signs of stress.</a:t>
            </a:r>
          </a:p>
          <a:p>
            <a:endParaRPr lang="en-US" dirty="0">
              <a:solidFill>
                <a:srgbClr val="002060"/>
              </a:solidFill>
            </a:endParaRPr>
          </a:p>
          <a:p>
            <a:r>
              <a:rPr lang="en-US" dirty="0">
                <a:solidFill>
                  <a:srgbClr val="002060"/>
                </a:solidFill>
              </a:rPr>
              <a:t>Many households re-financed mortgages when the interest rates were so low.</a:t>
            </a:r>
          </a:p>
          <a:p>
            <a:endParaRPr lang="en-US" dirty="0">
              <a:solidFill>
                <a:srgbClr val="002060"/>
              </a:solidFill>
            </a:endParaRPr>
          </a:p>
          <a:p>
            <a:r>
              <a:rPr lang="en-US" dirty="0">
                <a:solidFill>
                  <a:srgbClr val="002060"/>
                </a:solidFill>
              </a:rPr>
              <a:t>See the NEXT chart</a:t>
            </a:r>
          </a:p>
        </p:txBody>
      </p:sp>
    </p:spTree>
    <p:extLst>
      <p:ext uri="{BB962C8B-B14F-4D97-AF65-F5344CB8AC3E}">
        <p14:creationId xmlns:p14="http://schemas.microsoft.com/office/powerpoint/2010/main" val="1074182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2849-EFEE-2593-AEA7-B1AA545AA7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2DEA240-164D-861F-79AD-342DB38496A5}"/>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628C2D55-667D-4ACB-53EF-6D7855261AF0}"/>
              </a:ext>
            </a:extLst>
          </p:cNvPr>
          <p:cNvSpPr txBox="1"/>
          <p:nvPr/>
        </p:nvSpPr>
        <p:spPr>
          <a:xfrm>
            <a:off x="753146" y="704676"/>
            <a:ext cx="10244821" cy="4801314"/>
          </a:xfrm>
          <a:prstGeom prst="rect">
            <a:avLst/>
          </a:prstGeom>
          <a:noFill/>
        </p:spPr>
        <p:txBody>
          <a:bodyPr wrap="square">
            <a:spAutoFit/>
          </a:bodyPr>
          <a:lstStyle/>
          <a:p>
            <a:r>
              <a:rPr lang="en-US" b="1" dirty="0">
                <a:solidFill>
                  <a:srgbClr val="002060"/>
                </a:solidFill>
              </a:rPr>
              <a:t>We just don’t have a bifurcated market, we have a bifurcated consumer as well, with a deeper/greater divide</a:t>
            </a:r>
          </a:p>
          <a:p>
            <a:r>
              <a:rPr lang="en-US" b="1" dirty="0">
                <a:solidFill>
                  <a:srgbClr val="002060"/>
                </a:solidFill>
              </a:rPr>
              <a:t>You can see this by watching the earnings reports of some retail stores – high-end or lower-end consumer:</a:t>
            </a:r>
          </a:p>
          <a:p>
            <a:endParaRPr lang="en-US" b="1" dirty="0">
              <a:solidFill>
                <a:srgbClr val="002060"/>
              </a:solidFill>
            </a:endParaRPr>
          </a:p>
          <a:p>
            <a:r>
              <a:rPr lang="en-US" dirty="0">
                <a:solidFill>
                  <a:srgbClr val="002060"/>
                </a:solidFill>
              </a:rPr>
              <a:t>Retailer </a:t>
            </a:r>
            <a:r>
              <a:rPr lang="en-US" b="1" dirty="0">
                <a:solidFill>
                  <a:srgbClr val="002060"/>
                </a:solidFill>
              </a:rPr>
              <a:t>Macy’s (M</a:t>
            </a:r>
            <a:r>
              <a:rPr lang="en-US" dirty="0">
                <a:solidFill>
                  <a:srgbClr val="002060"/>
                </a:solidFill>
              </a:rPr>
              <a:t>)?:  4</a:t>
            </a:r>
            <a:r>
              <a:rPr lang="en-US" baseline="30000" dirty="0">
                <a:solidFill>
                  <a:srgbClr val="002060"/>
                </a:solidFill>
              </a:rPr>
              <a:t>th</a:t>
            </a:r>
            <a:r>
              <a:rPr lang="en-US" dirty="0">
                <a:solidFill>
                  <a:srgbClr val="002060"/>
                </a:solidFill>
              </a:rPr>
              <a:t> -quarter profit beat estimates and rose from a year ago. The bad news? </a:t>
            </a:r>
          </a:p>
          <a:p>
            <a:r>
              <a:rPr lang="en-US" dirty="0">
                <a:solidFill>
                  <a:srgbClr val="002060"/>
                </a:solidFill>
              </a:rPr>
              <a:t>Forecasts for full-year earnings and revenue missed targets, and the company said it would </a:t>
            </a:r>
            <a:r>
              <a:rPr lang="en-US" b="1" dirty="0">
                <a:solidFill>
                  <a:srgbClr val="002060"/>
                </a:solidFill>
              </a:rPr>
              <a:t>close a third </a:t>
            </a:r>
            <a:r>
              <a:rPr lang="en-US" dirty="0">
                <a:solidFill>
                  <a:srgbClr val="002060"/>
                </a:solidFill>
              </a:rPr>
              <a:t>of its Macy’s-branded locations, (about 150). </a:t>
            </a:r>
          </a:p>
          <a:p>
            <a:endParaRPr lang="en-US" dirty="0">
              <a:solidFill>
                <a:srgbClr val="002060"/>
              </a:solidFill>
            </a:endParaRPr>
          </a:p>
          <a:p>
            <a:r>
              <a:rPr lang="en-US" dirty="0">
                <a:solidFill>
                  <a:srgbClr val="002060"/>
                </a:solidFill>
              </a:rPr>
              <a:t>It will </a:t>
            </a:r>
            <a:r>
              <a:rPr lang="en-US" b="1" u="sng" dirty="0">
                <a:solidFill>
                  <a:srgbClr val="002060"/>
                </a:solidFill>
              </a:rPr>
              <a:t>add</a:t>
            </a:r>
            <a:r>
              <a:rPr lang="en-US" dirty="0">
                <a:solidFill>
                  <a:srgbClr val="002060"/>
                </a:solidFill>
              </a:rPr>
              <a:t> </a:t>
            </a:r>
            <a:r>
              <a:rPr lang="en-US" b="1" dirty="0">
                <a:solidFill>
                  <a:srgbClr val="002060"/>
                </a:solidFill>
              </a:rPr>
              <a:t>Bloomingdale’s</a:t>
            </a:r>
            <a:r>
              <a:rPr lang="en-US" dirty="0">
                <a:solidFill>
                  <a:srgbClr val="002060"/>
                </a:solidFill>
              </a:rPr>
              <a:t> and </a:t>
            </a:r>
            <a:r>
              <a:rPr lang="en-US" b="1" dirty="0">
                <a:solidFill>
                  <a:srgbClr val="002060"/>
                </a:solidFill>
              </a:rPr>
              <a:t>Bluemercury</a:t>
            </a:r>
            <a:r>
              <a:rPr lang="en-US" dirty="0">
                <a:solidFill>
                  <a:srgbClr val="002060"/>
                </a:solidFill>
              </a:rPr>
              <a:t> (*I had to look this up bluemercury.com ---- where I found on-line products for women AND where I spotted a facial cream for over $2,600+ as well as a spa candle that sells for over $100).  Management wants to focus on more-upscale retail operations. Meanwhile, buyout firms are circling in the background – though Macy’s has so far rejected their overtures.</a:t>
            </a:r>
          </a:p>
          <a:p>
            <a:endParaRPr lang="en-US" dirty="0">
              <a:solidFill>
                <a:srgbClr val="002060"/>
              </a:solidFill>
            </a:endParaRPr>
          </a:p>
          <a:p>
            <a:r>
              <a:rPr lang="en-US" dirty="0">
                <a:solidFill>
                  <a:srgbClr val="002060"/>
                </a:solidFill>
              </a:rPr>
              <a:t>Finally, </a:t>
            </a:r>
            <a:r>
              <a:rPr lang="en-US" u="sng" dirty="0">
                <a:solidFill>
                  <a:srgbClr val="002060"/>
                </a:solidFill>
              </a:rPr>
              <a:t>“surge pricing” </a:t>
            </a:r>
            <a:r>
              <a:rPr lang="en-US" dirty="0">
                <a:solidFill>
                  <a:srgbClr val="002060"/>
                </a:solidFill>
              </a:rPr>
              <a:t>is coming for your burgers and fries! Fast food purveyor </a:t>
            </a:r>
            <a:r>
              <a:rPr lang="en-US" b="1" dirty="0">
                <a:solidFill>
                  <a:srgbClr val="002060"/>
                </a:solidFill>
              </a:rPr>
              <a:t>Wendy’s Co. (WEN) </a:t>
            </a:r>
            <a:r>
              <a:rPr lang="en-US" dirty="0">
                <a:solidFill>
                  <a:srgbClr val="002060"/>
                </a:solidFill>
              </a:rPr>
              <a:t>is upgrading to digital menus at many locations, and as part of that move, planning to charge higher prices when its products are in higher demand. Expect a hamburger to cost more during the lunch rush than it might in the middle of the afternoon, just like an Uber Technologies (UBER) ride costs more at rush hour or when it’s downpouring outside.</a:t>
            </a:r>
          </a:p>
        </p:txBody>
      </p:sp>
    </p:spTree>
    <p:extLst>
      <p:ext uri="{BB962C8B-B14F-4D97-AF65-F5344CB8AC3E}">
        <p14:creationId xmlns:p14="http://schemas.microsoft.com/office/powerpoint/2010/main" val="3579443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D7091-FDC0-31D5-D2AD-18AC9439B1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2C811F-42C2-BFD4-8790-88BAA443BA8F}"/>
              </a:ext>
            </a:extLst>
          </p:cNvPr>
          <p:cNvPicPr>
            <a:picLocks noChangeAspect="1"/>
          </p:cNvPicPr>
          <p:nvPr/>
        </p:nvPicPr>
        <p:blipFill>
          <a:blip r:embed="rId2"/>
          <a:stretch>
            <a:fillRect/>
          </a:stretch>
        </p:blipFill>
        <p:spPr>
          <a:xfrm>
            <a:off x="377505" y="287846"/>
            <a:ext cx="11061349" cy="6222009"/>
          </a:xfrm>
          <a:prstGeom prst="rect">
            <a:avLst/>
          </a:prstGeom>
        </p:spPr>
      </p:pic>
      <p:pic>
        <p:nvPicPr>
          <p:cNvPr id="3" name="Picture 2">
            <a:extLst>
              <a:ext uri="{FF2B5EF4-FFF2-40B4-BE49-F238E27FC236}">
                <a16:creationId xmlns:a16="http://schemas.microsoft.com/office/drawing/2014/main" id="{AACD617D-3715-A20B-3575-443050FF7D45}"/>
              </a:ext>
            </a:extLst>
          </p:cNvPr>
          <p:cNvPicPr>
            <a:picLocks noChangeAspect="1"/>
          </p:cNvPicPr>
          <p:nvPr/>
        </p:nvPicPr>
        <p:blipFill>
          <a:blip r:embed="rId3"/>
          <a:stretch>
            <a:fillRect/>
          </a:stretch>
        </p:blipFill>
        <p:spPr>
          <a:xfrm>
            <a:off x="4395874" y="359851"/>
            <a:ext cx="6887329" cy="5162915"/>
          </a:xfrm>
          <a:prstGeom prst="rect">
            <a:avLst/>
          </a:prstGeom>
        </p:spPr>
      </p:pic>
      <p:sp>
        <p:nvSpPr>
          <p:cNvPr id="4" name="TextBox 3">
            <a:extLst>
              <a:ext uri="{FF2B5EF4-FFF2-40B4-BE49-F238E27FC236}">
                <a16:creationId xmlns:a16="http://schemas.microsoft.com/office/drawing/2014/main" id="{FA0FDCCC-173D-11A0-31E1-E0CC4098CED4}"/>
              </a:ext>
            </a:extLst>
          </p:cNvPr>
          <p:cNvSpPr txBox="1"/>
          <p:nvPr/>
        </p:nvSpPr>
        <p:spPr>
          <a:xfrm>
            <a:off x="461394" y="348145"/>
            <a:ext cx="3934480" cy="5355312"/>
          </a:xfrm>
          <a:prstGeom prst="rect">
            <a:avLst/>
          </a:prstGeom>
          <a:noFill/>
        </p:spPr>
        <p:txBody>
          <a:bodyPr wrap="square" rtlCol="0">
            <a:spAutoFit/>
          </a:bodyPr>
          <a:lstStyle/>
          <a:p>
            <a:r>
              <a:rPr lang="en-US" dirty="0">
                <a:solidFill>
                  <a:srgbClr val="002060"/>
                </a:solidFill>
              </a:rPr>
              <a:t>*Picture: Acting US Labor Secretary Julie Su speaking at an electrical training ctr.  </a:t>
            </a:r>
          </a:p>
          <a:p>
            <a:endParaRPr lang="en-US" dirty="0">
              <a:solidFill>
                <a:srgbClr val="002060"/>
              </a:solidFill>
            </a:endParaRPr>
          </a:p>
          <a:p>
            <a:r>
              <a:rPr lang="en-US" dirty="0">
                <a:solidFill>
                  <a:srgbClr val="002060"/>
                </a:solidFill>
              </a:rPr>
              <a:t>The center is trying to attract women &amp; those recently released from jails/prisons to enter the apprenticeship programs.</a:t>
            </a:r>
          </a:p>
          <a:p>
            <a:endParaRPr lang="en-US" dirty="0">
              <a:solidFill>
                <a:srgbClr val="002060"/>
              </a:solidFill>
            </a:endParaRPr>
          </a:p>
          <a:p>
            <a:r>
              <a:rPr lang="en-US" dirty="0">
                <a:solidFill>
                  <a:srgbClr val="002060"/>
                </a:solidFill>
              </a:rPr>
              <a:t>A trio of laws passed in 2021 and 2022 worth over $1 Trillion made to improve bridges, roads,  and expand capacity for making computer chips etc.</a:t>
            </a:r>
          </a:p>
          <a:p>
            <a:endParaRPr lang="en-US" dirty="0">
              <a:solidFill>
                <a:srgbClr val="002060"/>
              </a:solidFill>
            </a:endParaRPr>
          </a:p>
          <a:p>
            <a:r>
              <a:rPr lang="en-US" dirty="0">
                <a:solidFill>
                  <a:srgbClr val="002060"/>
                </a:solidFill>
              </a:rPr>
              <a:t>In Oregon, a program called Future Ready Oregon approved $200 Million for training in health care &amp; manufacturing for women &amp; others.</a:t>
            </a:r>
          </a:p>
          <a:p>
            <a:endParaRPr lang="en-US" dirty="0">
              <a:solidFill>
                <a:srgbClr val="002060"/>
              </a:solidFill>
            </a:endParaRPr>
          </a:p>
          <a:p>
            <a:r>
              <a:rPr lang="en-US" dirty="0">
                <a:solidFill>
                  <a:srgbClr val="002060"/>
                </a:solidFill>
              </a:rPr>
              <a:t>We BADLY need trained trade-workers who EARN more money to SPEND.</a:t>
            </a:r>
          </a:p>
        </p:txBody>
      </p:sp>
      <p:sp>
        <p:nvSpPr>
          <p:cNvPr id="5" name="TextBox 4">
            <a:extLst>
              <a:ext uri="{FF2B5EF4-FFF2-40B4-BE49-F238E27FC236}">
                <a16:creationId xmlns:a16="http://schemas.microsoft.com/office/drawing/2014/main" id="{89AC1526-D359-3D4C-0CE9-7FB4C5ECF84D}"/>
              </a:ext>
            </a:extLst>
          </p:cNvPr>
          <p:cNvSpPr txBox="1"/>
          <p:nvPr/>
        </p:nvSpPr>
        <p:spPr>
          <a:xfrm>
            <a:off x="704675" y="6065240"/>
            <a:ext cx="10578528" cy="369332"/>
          </a:xfrm>
          <a:prstGeom prst="rect">
            <a:avLst/>
          </a:prstGeom>
          <a:noFill/>
        </p:spPr>
        <p:txBody>
          <a:bodyPr wrap="square" rtlCol="0">
            <a:spAutoFit/>
          </a:bodyPr>
          <a:lstStyle/>
          <a:p>
            <a:r>
              <a:rPr lang="en-US" dirty="0"/>
              <a:t>SIDE-NOTE: While visiting a Big Bend, TX resort restaurant, I realized I was being served by nearby cell inmates.</a:t>
            </a:r>
          </a:p>
        </p:txBody>
      </p:sp>
    </p:spTree>
    <p:extLst>
      <p:ext uri="{BB962C8B-B14F-4D97-AF65-F5344CB8AC3E}">
        <p14:creationId xmlns:p14="http://schemas.microsoft.com/office/powerpoint/2010/main" val="3682151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F6CC5-4398-62E7-61A2-8798A8CC30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2AB129-CC15-C701-5D95-EADC5CC60F03}"/>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195E4385-A914-94B0-68A3-9AEC77BE760F}"/>
              </a:ext>
            </a:extLst>
          </p:cNvPr>
          <p:cNvSpPr txBox="1"/>
          <p:nvPr/>
        </p:nvSpPr>
        <p:spPr>
          <a:xfrm>
            <a:off x="662730" y="931178"/>
            <a:ext cx="10838576" cy="4524315"/>
          </a:xfrm>
          <a:prstGeom prst="rect">
            <a:avLst/>
          </a:prstGeom>
          <a:noFill/>
        </p:spPr>
        <p:txBody>
          <a:bodyPr wrap="square" rtlCol="0">
            <a:spAutoFit/>
          </a:bodyPr>
          <a:lstStyle/>
          <a:p>
            <a:r>
              <a:rPr lang="en-US" dirty="0">
                <a:solidFill>
                  <a:srgbClr val="002060"/>
                </a:solidFill>
              </a:rPr>
              <a:t>Training for women in EVERY sector is a motivational hot-button for me!  WHY?</a:t>
            </a:r>
          </a:p>
          <a:p>
            <a:endParaRPr lang="en-US" dirty="0">
              <a:solidFill>
                <a:srgbClr val="002060"/>
              </a:solidFill>
            </a:endParaRPr>
          </a:p>
          <a:p>
            <a:r>
              <a:rPr lang="en-US" dirty="0">
                <a:solidFill>
                  <a:srgbClr val="002060"/>
                </a:solidFill>
              </a:rPr>
              <a:t>The average income of a single mother in the US is $28,000 in the 25</a:t>
            </a:r>
            <a:r>
              <a:rPr lang="en-US" baseline="30000" dirty="0">
                <a:solidFill>
                  <a:srgbClr val="002060"/>
                </a:solidFill>
              </a:rPr>
              <a:t>th</a:t>
            </a:r>
            <a:r>
              <a:rPr lang="en-US" dirty="0">
                <a:solidFill>
                  <a:srgbClr val="002060"/>
                </a:solidFill>
              </a:rPr>
              <a:t> percentile and $51,500 in the 75</a:t>
            </a:r>
            <a:r>
              <a:rPr lang="en-US" baseline="30000" dirty="0">
                <a:solidFill>
                  <a:srgbClr val="002060"/>
                </a:solidFill>
              </a:rPr>
              <a:t>th</a:t>
            </a:r>
            <a:r>
              <a:rPr lang="en-US" dirty="0">
                <a:solidFill>
                  <a:srgbClr val="002060"/>
                </a:solidFill>
              </a:rPr>
              <a:t> percentile.</a:t>
            </a:r>
          </a:p>
          <a:p>
            <a:r>
              <a:rPr lang="en-US" dirty="0">
                <a:solidFill>
                  <a:srgbClr val="002060"/>
                </a:solidFill>
              </a:rPr>
              <a:t>(*ziprecruiter.com)  *The national avg rent for a 2-bedroom apartment runs just under $1500/month = $18,000/year</a:t>
            </a:r>
          </a:p>
          <a:p>
            <a:endParaRPr lang="en-US" dirty="0">
              <a:solidFill>
                <a:srgbClr val="002060"/>
              </a:solidFill>
            </a:endParaRPr>
          </a:p>
          <a:p>
            <a:r>
              <a:rPr lang="en-US" dirty="0">
                <a:solidFill>
                  <a:srgbClr val="002060"/>
                </a:solidFill>
              </a:rPr>
              <a:t>One in Five children are being raised without a father.  The poverty rate for women led households is at 27%</a:t>
            </a:r>
          </a:p>
          <a:p>
            <a:r>
              <a:rPr lang="en-US" dirty="0">
                <a:solidFill>
                  <a:srgbClr val="002060"/>
                </a:solidFill>
              </a:rPr>
              <a:t>*More than 33% of single-mother households reported food insecurity in 2022.</a:t>
            </a:r>
          </a:p>
          <a:p>
            <a:r>
              <a:rPr lang="en-US" u="sng" dirty="0">
                <a:solidFill>
                  <a:srgbClr val="002060"/>
                </a:solidFill>
              </a:rPr>
              <a:t>It is too difficult for most fathers to support TWO households after a divorce</a:t>
            </a:r>
            <a:r>
              <a:rPr lang="en-US" dirty="0">
                <a:solidFill>
                  <a:srgbClr val="002060"/>
                </a:solidFill>
              </a:rPr>
              <a:t>. (CNBC) </a:t>
            </a:r>
          </a:p>
          <a:p>
            <a:endParaRPr lang="en-US" dirty="0">
              <a:solidFill>
                <a:srgbClr val="002060"/>
              </a:solidFill>
            </a:endParaRPr>
          </a:p>
          <a:p>
            <a:r>
              <a:rPr lang="en-US" dirty="0">
                <a:solidFill>
                  <a:srgbClr val="002060"/>
                </a:solidFill>
              </a:rPr>
              <a:t>AND in later years ---- </a:t>
            </a:r>
          </a:p>
          <a:p>
            <a:endParaRPr lang="en-US" dirty="0">
              <a:solidFill>
                <a:srgbClr val="002060"/>
              </a:solidFill>
            </a:endParaRPr>
          </a:p>
          <a:p>
            <a:r>
              <a:rPr lang="en-US" dirty="0">
                <a:solidFill>
                  <a:srgbClr val="002060"/>
                </a:solidFill>
              </a:rPr>
              <a:t>70% of all married women will experience widowhood</a:t>
            </a:r>
          </a:p>
          <a:p>
            <a:endParaRPr lang="en-US" dirty="0">
              <a:solidFill>
                <a:srgbClr val="002060"/>
              </a:solidFill>
            </a:endParaRPr>
          </a:p>
          <a:p>
            <a:r>
              <a:rPr lang="en-US" dirty="0">
                <a:solidFill>
                  <a:srgbClr val="002060"/>
                </a:solidFill>
              </a:rPr>
              <a:t>80% of married women will die single  (seldom do they re-marry after becoming a widow)</a:t>
            </a:r>
          </a:p>
          <a:p>
            <a:endParaRPr lang="en-US" dirty="0">
              <a:solidFill>
                <a:srgbClr val="002060"/>
              </a:solidFill>
            </a:endParaRPr>
          </a:p>
          <a:p>
            <a:r>
              <a:rPr lang="en-US" dirty="0">
                <a:solidFill>
                  <a:srgbClr val="002060"/>
                </a:solidFill>
              </a:rPr>
              <a:t>80% of married men will die married  (Most all DO remarry after a divorce or after becoming a widower)</a:t>
            </a:r>
          </a:p>
        </p:txBody>
      </p:sp>
      <p:sp>
        <p:nvSpPr>
          <p:cNvPr id="4" name="TextBox 3">
            <a:extLst>
              <a:ext uri="{FF2B5EF4-FFF2-40B4-BE49-F238E27FC236}">
                <a16:creationId xmlns:a16="http://schemas.microsoft.com/office/drawing/2014/main" id="{8AB59239-4AC7-D075-D8CF-97C0E03ABFB7}"/>
              </a:ext>
            </a:extLst>
          </p:cNvPr>
          <p:cNvSpPr txBox="1"/>
          <p:nvPr/>
        </p:nvSpPr>
        <p:spPr>
          <a:xfrm>
            <a:off x="662730" y="360727"/>
            <a:ext cx="10100345" cy="369332"/>
          </a:xfrm>
          <a:prstGeom prst="rect">
            <a:avLst/>
          </a:prstGeom>
          <a:noFill/>
        </p:spPr>
        <p:txBody>
          <a:bodyPr wrap="square" rtlCol="0">
            <a:spAutoFit/>
          </a:bodyPr>
          <a:lstStyle/>
          <a:p>
            <a:r>
              <a:rPr lang="en-US" dirty="0">
                <a:solidFill>
                  <a:srgbClr val="002060"/>
                </a:solidFill>
              </a:rPr>
              <a:t>         ** SEEING MORE GRANDMA’S RAISING KIDS &amp; MORE SINGLE MOM’S WORKING 2 JOBS</a:t>
            </a:r>
          </a:p>
        </p:txBody>
      </p:sp>
    </p:spTree>
    <p:extLst>
      <p:ext uri="{BB962C8B-B14F-4D97-AF65-F5344CB8AC3E}">
        <p14:creationId xmlns:p14="http://schemas.microsoft.com/office/powerpoint/2010/main" val="3091594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0406-648D-3CB8-3278-6B08BB7EE2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D5D6E48-444C-716D-F757-F74C303328AF}"/>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BDC32C78-7CF1-27F3-58C6-2EF064BC1531}"/>
              </a:ext>
            </a:extLst>
          </p:cNvPr>
          <p:cNvPicPr>
            <a:picLocks noChangeAspect="1"/>
          </p:cNvPicPr>
          <p:nvPr/>
        </p:nvPicPr>
        <p:blipFill>
          <a:blip r:embed="rId3"/>
          <a:stretch>
            <a:fillRect/>
          </a:stretch>
        </p:blipFill>
        <p:spPr>
          <a:xfrm>
            <a:off x="1000165" y="287846"/>
            <a:ext cx="7455938" cy="5723830"/>
          </a:xfrm>
          <a:prstGeom prst="rect">
            <a:avLst/>
          </a:prstGeom>
        </p:spPr>
      </p:pic>
      <p:sp>
        <p:nvSpPr>
          <p:cNvPr id="5" name="TextBox 4">
            <a:extLst>
              <a:ext uri="{FF2B5EF4-FFF2-40B4-BE49-F238E27FC236}">
                <a16:creationId xmlns:a16="http://schemas.microsoft.com/office/drawing/2014/main" id="{F33964A9-299B-B7F7-D623-F04717D7A269}"/>
              </a:ext>
            </a:extLst>
          </p:cNvPr>
          <p:cNvSpPr txBox="1"/>
          <p:nvPr/>
        </p:nvSpPr>
        <p:spPr>
          <a:xfrm>
            <a:off x="8590327" y="1023457"/>
            <a:ext cx="2526006" cy="3970318"/>
          </a:xfrm>
          <a:prstGeom prst="rect">
            <a:avLst/>
          </a:prstGeom>
          <a:noFill/>
        </p:spPr>
        <p:txBody>
          <a:bodyPr wrap="square">
            <a:spAutoFit/>
          </a:bodyPr>
          <a:lstStyle/>
          <a:p>
            <a:r>
              <a:rPr lang="en-US" dirty="0">
                <a:solidFill>
                  <a:srgbClr val="002060"/>
                </a:solidFill>
              </a:rPr>
              <a:t>Surprise,...</a:t>
            </a:r>
          </a:p>
          <a:p>
            <a:endParaRPr lang="en-US" dirty="0">
              <a:solidFill>
                <a:srgbClr val="002060"/>
              </a:solidFill>
            </a:endParaRPr>
          </a:p>
          <a:p>
            <a:r>
              <a:rPr lang="en-US" dirty="0">
                <a:solidFill>
                  <a:srgbClr val="002060"/>
                </a:solidFill>
              </a:rPr>
              <a:t>the debt service ratio is near its lowest level in at least 40 years.</a:t>
            </a:r>
          </a:p>
          <a:p>
            <a:endParaRPr lang="en-US" dirty="0">
              <a:solidFill>
                <a:srgbClr val="002060"/>
              </a:solidFill>
            </a:endParaRPr>
          </a:p>
          <a:p>
            <a:r>
              <a:rPr lang="en-US" dirty="0">
                <a:solidFill>
                  <a:srgbClr val="002060"/>
                </a:solidFill>
              </a:rPr>
              <a:t>With fixed rate mortgages accounting for a large proportion of total household debt, it likely will be years before the ratio approaches the high it reached at the peak of the housing bubble.</a:t>
            </a:r>
          </a:p>
        </p:txBody>
      </p:sp>
      <p:sp>
        <p:nvSpPr>
          <p:cNvPr id="6" name="TextBox 5">
            <a:extLst>
              <a:ext uri="{FF2B5EF4-FFF2-40B4-BE49-F238E27FC236}">
                <a16:creationId xmlns:a16="http://schemas.microsoft.com/office/drawing/2014/main" id="{AA1A2DCA-32C6-C857-BC2B-8671B7444CF8}"/>
              </a:ext>
            </a:extLst>
          </p:cNvPr>
          <p:cNvSpPr txBox="1"/>
          <p:nvPr/>
        </p:nvSpPr>
        <p:spPr>
          <a:xfrm>
            <a:off x="1000165" y="6011676"/>
            <a:ext cx="8898844" cy="369332"/>
          </a:xfrm>
          <a:prstGeom prst="rect">
            <a:avLst/>
          </a:prstGeom>
          <a:noFill/>
        </p:spPr>
        <p:txBody>
          <a:bodyPr wrap="square" rtlCol="0">
            <a:spAutoFit/>
          </a:bodyPr>
          <a:lstStyle/>
          <a:p>
            <a:r>
              <a:rPr lang="en-US"/>
              <a:t>Source: Federal Reserve Board and Wells Fargo Economics</a:t>
            </a:r>
            <a:endParaRPr lang="en-US" dirty="0"/>
          </a:p>
        </p:txBody>
      </p:sp>
    </p:spTree>
    <p:extLst>
      <p:ext uri="{BB962C8B-B14F-4D97-AF65-F5344CB8AC3E}">
        <p14:creationId xmlns:p14="http://schemas.microsoft.com/office/powerpoint/2010/main" val="741767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7E00-C35E-BD32-9ACF-18EF1B9E78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AC0B6FD-FB91-8CC5-C8D2-72B058F2D4BE}"/>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E8DB6B9E-B266-2D02-3704-DA906211D623}"/>
              </a:ext>
            </a:extLst>
          </p:cNvPr>
          <p:cNvSpPr txBox="1"/>
          <p:nvPr/>
        </p:nvSpPr>
        <p:spPr>
          <a:xfrm>
            <a:off x="989900" y="838899"/>
            <a:ext cx="9756397" cy="4524315"/>
          </a:xfrm>
          <a:prstGeom prst="rect">
            <a:avLst/>
          </a:prstGeom>
          <a:noFill/>
        </p:spPr>
        <p:txBody>
          <a:bodyPr wrap="square">
            <a:spAutoFit/>
          </a:bodyPr>
          <a:lstStyle/>
          <a:p>
            <a:r>
              <a:rPr lang="en-US" dirty="0">
                <a:solidFill>
                  <a:srgbClr val="002060"/>
                </a:solidFill>
              </a:rPr>
              <a:t>A Potential Problem in the Shadows?:  Private Credit Lurks in the Shadows</a:t>
            </a:r>
          </a:p>
          <a:p>
            <a:r>
              <a:rPr lang="en-US" dirty="0">
                <a:solidFill>
                  <a:srgbClr val="002060"/>
                </a:solidFill>
              </a:rPr>
              <a:t>A fast growing segment of business credit appears to be flying below the radar. </a:t>
            </a:r>
          </a:p>
          <a:p>
            <a:endParaRPr lang="en-US" dirty="0">
              <a:solidFill>
                <a:srgbClr val="002060"/>
              </a:solidFill>
            </a:endParaRPr>
          </a:p>
          <a:p>
            <a:r>
              <a:rPr lang="en-US" dirty="0">
                <a:solidFill>
                  <a:srgbClr val="002060"/>
                </a:solidFill>
              </a:rPr>
              <a:t>Private credit, or direct lending to businesses by </a:t>
            </a:r>
            <a:r>
              <a:rPr lang="en-US" b="1" dirty="0">
                <a:solidFill>
                  <a:srgbClr val="002060"/>
                </a:solidFill>
              </a:rPr>
              <a:t>non-bank</a:t>
            </a:r>
            <a:r>
              <a:rPr lang="en-US" dirty="0">
                <a:solidFill>
                  <a:srgbClr val="002060"/>
                </a:solidFill>
              </a:rPr>
              <a:t> institutions, has swelled over the past decade. </a:t>
            </a:r>
          </a:p>
          <a:p>
            <a:endParaRPr lang="en-US" dirty="0">
              <a:solidFill>
                <a:srgbClr val="002060"/>
              </a:solidFill>
            </a:endParaRPr>
          </a:p>
          <a:p>
            <a:r>
              <a:rPr lang="en-US" dirty="0">
                <a:solidFill>
                  <a:srgbClr val="002060"/>
                </a:solidFill>
              </a:rPr>
              <a:t>Data from the Federal Reserve show total assets under management at private credit funds more than trebled from around $345 billion in 2012 to just over $1 trillion in 2022.4 </a:t>
            </a:r>
          </a:p>
          <a:p>
            <a:endParaRPr lang="en-US" dirty="0">
              <a:solidFill>
                <a:srgbClr val="002060"/>
              </a:solidFill>
            </a:endParaRPr>
          </a:p>
          <a:p>
            <a:r>
              <a:rPr lang="en-US" dirty="0">
                <a:solidFill>
                  <a:srgbClr val="002060"/>
                </a:solidFill>
              </a:rPr>
              <a:t>Total NFC debt increased just 89% over the same period. Moreover, the size of the private credit market appears to be closer to $1.6 trillion today, but estimates vary; </a:t>
            </a:r>
            <a:r>
              <a:rPr lang="en-US" b="1" dirty="0">
                <a:solidFill>
                  <a:srgbClr val="002060"/>
                </a:solidFill>
              </a:rPr>
              <a:t>data are limited because private funds generally do not disclose as much information as banking institutions under current federal law.</a:t>
            </a:r>
          </a:p>
          <a:p>
            <a:endParaRPr lang="en-US" b="1" dirty="0">
              <a:solidFill>
                <a:srgbClr val="002060"/>
              </a:solidFill>
            </a:endParaRPr>
          </a:p>
          <a:p>
            <a:r>
              <a:rPr lang="en-US" b="1" dirty="0">
                <a:solidFill>
                  <a:srgbClr val="002060"/>
                </a:solidFill>
              </a:rPr>
              <a:t>Think high net worth individuals going through closed-end funds who pool their funds.  A 2021 survey showed that ½ of the portfolio companies would not have been able to get traditional bank financing.</a:t>
            </a:r>
          </a:p>
          <a:p>
            <a:r>
              <a:rPr lang="en-US" b="1" dirty="0">
                <a:solidFill>
                  <a:srgbClr val="002060"/>
                </a:solidFill>
              </a:rPr>
              <a:t>Add to that, there is not regulatory and supervisory oversight, so be weary if you can afford to enter!</a:t>
            </a:r>
          </a:p>
          <a:p>
            <a:r>
              <a:rPr lang="en-US" b="1" dirty="0">
                <a:solidFill>
                  <a:srgbClr val="002060"/>
                </a:solidFill>
              </a:rPr>
              <a:t>Most loans provided are floating rate and carry high rates – </a:t>
            </a:r>
            <a:r>
              <a:rPr lang="en-US" b="1" dirty="0">
                <a:solidFill>
                  <a:srgbClr val="FF0000"/>
                </a:solidFill>
              </a:rPr>
              <a:t>of which I am sure will be “sticky”.</a:t>
            </a:r>
          </a:p>
        </p:txBody>
      </p:sp>
      <p:sp>
        <p:nvSpPr>
          <p:cNvPr id="3" name="TextBox 2">
            <a:extLst>
              <a:ext uri="{FF2B5EF4-FFF2-40B4-BE49-F238E27FC236}">
                <a16:creationId xmlns:a16="http://schemas.microsoft.com/office/drawing/2014/main" id="{38DE2476-A6B9-B0C9-0BB8-C2FCDCF9C308}"/>
              </a:ext>
            </a:extLst>
          </p:cNvPr>
          <p:cNvSpPr txBox="1"/>
          <p:nvPr/>
        </p:nvSpPr>
        <p:spPr>
          <a:xfrm>
            <a:off x="989900" y="352338"/>
            <a:ext cx="9655729" cy="369332"/>
          </a:xfrm>
          <a:prstGeom prst="rect">
            <a:avLst/>
          </a:prstGeom>
          <a:noFill/>
        </p:spPr>
        <p:txBody>
          <a:bodyPr wrap="square" rtlCol="0">
            <a:spAutoFit/>
          </a:bodyPr>
          <a:lstStyle/>
          <a:p>
            <a:r>
              <a:rPr lang="en-US" dirty="0"/>
              <a:t>    </a:t>
            </a:r>
            <a:r>
              <a:rPr lang="en-US" dirty="0">
                <a:solidFill>
                  <a:srgbClr val="002060"/>
                </a:solidFill>
              </a:rPr>
              <a:t>PRIVATE CREDIT IS NOW VERY LARGE --- IT COULD BECOME TOO INFLUENTIAL --</a:t>
            </a:r>
          </a:p>
        </p:txBody>
      </p:sp>
    </p:spTree>
    <p:extLst>
      <p:ext uri="{BB962C8B-B14F-4D97-AF65-F5344CB8AC3E}">
        <p14:creationId xmlns:p14="http://schemas.microsoft.com/office/powerpoint/2010/main" val="195389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9B121-AFAB-FE48-C410-5C508E76DC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92F2EE-67AE-DB90-B3A4-531240420D8C}"/>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22607EF6-0CBA-722F-79EE-47A44E9F2092}"/>
              </a:ext>
            </a:extLst>
          </p:cNvPr>
          <p:cNvPicPr>
            <a:picLocks noChangeAspect="1"/>
          </p:cNvPicPr>
          <p:nvPr/>
        </p:nvPicPr>
        <p:blipFill>
          <a:blip r:embed="rId3"/>
          <a:stretch>
            <a:fillRect/>
          </a:stretch>
        </p:blipFill>
        <p:spPr>
          <a:xfrm>
            <a:off x="511728" y="277136"/>
            <a:ext cx="6137477" cy="6137477"/>
          </a:xfrm>
          <a:prstGeom prst="rect">
            <a:avLst/>
          </a:prstGeom>
        </p:spPr>
      </p:pic>
      <p:sp>
        <p:nvSpPr>
          <p:cNvPr id="5" name="TextBox 4">
            <a:extLst>
              <a:ext uri="{FF2B5EF4-FFF2-40B4-BE49-F238E27FC236}">
                <a16:creationId xmlns:a16="http://schemas.microsoft.com/office/drawing/2014/main" id="{EF459EEA-5A11-1516-3B3D-FD89618A9F2C}"/>
              </a:ext>
            </a:extLst>
          </p:cNvPr>
          <p:cNvSpPr txBox="1"/>
          <p:nvPr/>
        </p:nvSpPr>
        <p:spPr>
          <a:xfrm>
            <a:off x="6649206" y="973123"/>
            <a:ext cx="4789648" cy="5909310"/>
          </a:xfrm>
          <a:prstGeom prst="rect">
            <a:avLst/>
          </a:prstGeom>
          <a:noFill/>
        </p:spPr>
        <p:txBody>
          <a:bodyPr wrap="square">
            <a:spAutoFit/>
          </a:bodyPr>
          <a:lstStyle/>
          <a:p>
            <a:r>
              <a:rPr lang="en-US" dirty="0">
                <a:solidFill>
                  <a:srgbClr val="002060"/>
                </a:solidFill>
              </a:rPr>
              <a:t>•Federal revenue = $13,341 per person. </a:t>
            </a:r>
          </a:p>
          <a:p>
            <a:r>
              <a:rPr lang="en-US" dirty="0">
                <a:solidFill>
                  <a:srgbClr val="002060"/>
                </a:solidFill>
              </a:rPr>
              <a:t>(*Top 1% paid more than 90% tax revenue)</a:t>
            </a:r>
          </a:p>
          <a:p>
            <a:endParaRPr lang="en-US" dirty="0">
              <a:solidFill>
                <a:srgbClr val="002060"/>
              </a:solidFill>
            </a:endParaRPr>
          </a:p>
          <a:p>
            <a:r>
              <a:rPr lang="en-US" dirty="0">
                <a:solidFill>
                  <a:srgbClr val="002060"/>
                </a:solidFill>
              </a:rPr>
              <a:t>The government spent $18,406 per person. </a:t>
            </a:r>
          </a:p>
          <a:p>
            <a:endParaRPr lang="en-US" dirty="0">
              <a:solidFill>
                <a:srgbClr val="002060"/>
              </a:solidFill>
            </a:endParaRPr>
          </a:p>
          <a:p>
            <a:r>
              <a:rPr lang="en-US" dirty="0">
                <a:solidFill>
                  <a:srgbClr val="002060"/>
                </a:solidFill>
              </a:rPr>
              <a:t>Per-person fiscal year 2023 revenue was 4% higher and spending was </a:t>
            </a:r>
            <a:r>
              <a:rPr lang="en-US" u="sng" dirty="0">
                <a:solidFill>
                  <a:srgbClr val="002060"/>
                </a:solidFill>
              </a:rPr>
              <a:t>63% higher than in fiscal year 2000. Oh-OH!</a:t>
            </a:r>
          </a:p>
          <a:p>
            <a:endParaRPr lang="en-US" u="sng" dirty="0">
              <a:solidFill>
                <a:srgbClr val="002060"/>
              </a:solidFill>
            </a:endParaRPr>
          </a:p>
          <a:p>
            <a:r>
              <a:rPr lang="en-US" u="sng" dirty="0">
                <a:solidFill>
                  <a:srgbClr val="002060"/>
                </a:solidFill>
              </a:rPr>
              <a:t>Governments have to be run like your business or household.  IF it’s good debt it’s okay,... But?</a:t>
            </a:r>
          </a:p>
          <a:p>
            <a:endParaRPr lang="en-US" u="sng" dirty="0">
              <a:solidFill>
                <a:srgbClr val="002060"/>
              </a:solidFill>
            </a:endParaRPr>
          </a:p>
          <a:p>
            <a:r>
              <a:rPr lang="en-US" u="sng" dirty="0">
                <a:solidFill>
                  <a:srgbClr val="002060"/>
                </a:solidFill>
              </a:rPr>
              <a:t>NOTE: find the block for corporate taxes</a:t>
            </a:r>
          </a:p>
          <a:p>
            <a:endParaRPr lang="en-US" u="sng" dirty="0">
              <a:solidFill>
                <a:srgbClr val="002060"/>
              </a:solidFill>
            </a:endParaRPr>
          </a:p>
          <a:p>
            <a:r>
              <a:rPr lang="en-US" u="sng" dirty="0">
                <a:solidFill>
                  <a:srgbClr val="002060"/>
                </a:solidFill>
              </a:rPr>
              <a:t>In 2021: Corporate income taxes accounted for 6% of the total U.S. tax revenue and individual taxes came in at over 42%. (*OECD)</a:t>
            </a:r>
          </a:p>
          <a:p>
            <a:endParaRPr lang="en-US" u="sng" dirty="0">
              <a:solidFill>
                <a:srgbClr val="002060"/>
              </a:solidFill>
            </a:endParaRPr>
          </a:p>
          <a:p>
            <a:endParaRPr lang="en-US" u="sng" dirty="0">
              <a:solidFill>
                <a:srgbClr val="002060"/>
              </a:solidFill>
            </a:endParaRPr>
          </a:p>
          <a:p>
            <a:endParaRPr lang="en-US" dirty="0"/>
          </a:p>
          <a:p>
            <a:endParaRPr lang="en-US" dirty="0"/>
          </a:p>
        </p:txBody>
      </p:sp>
    </p:spTree>
    <p:extLst>
      <p:ext uri="{BB962C8B-B14F-4D97-AF65-F5344CB8AC3E}">
        <p14:creationId xmlns:p14="http://schemas.microsoft.com/office/powerpoint/2010/main" val="152500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BE18C-BA88-D856-2275-7682121475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854302-8B0C-7848-3E56-E8C32BAC4EE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6193509D-C7B7-73D7-51FD-5B3638C566A8}"/>
              </a:ext>
            </a:extLst>
          </p:cNvPr>
          <p:cNvPicPr>
            <a:picLocks noChangeAspect="1"/>
          </p:cNvPicPr>
          <p:nvPr/>
        </p:nvPicPr>
        <p:blipFill>
          <a:blip r:embed="rId3"/>
          <a:stretch>
            <a:fillRect/>
          </a:stretch>
        </p:blipFill>
        <p:spPr>
          <a:xfrm>
            <a:off x="1381512" y="4134338"/>
            <a:ext cx="2762649" cy="1553398"/>
          </a:xfrm>
          <a:prstGeom prst="rect">
            <a:avLst/>
          </a:prstGeom>
        </p:spPr>
      </p:pic>
      <p:sp>
        <p:nvSpPr>
          <p:cNvPr id="4" name="TextBox 3">
            <a:extLst>
              <a:ext uri="{FF2B5EF4-FFF2-40B4-BE49-F238E27FC236}">
                <a16:creationId xmlns:a16="http://schemas.microsoft.com/office/drawing/2014/main" id="{8591C843-0D3D-7CF7-0AC7-C3924991A336}"/>
              </a:ext>
            </a:extLst>
          </p:cNvPr>
          <p:cNvSpPr txBox="1"/>
          <p:nvPr/>
        </p:nvSpPr>
        <p:spPr>
          <a:xfrm>
            <a:off x="671119" y="906011"/>
            <a:ext cx="4963955" cy="3139321"/>
          </a:xfrm>
          <a:prstGeom prst="rect">
            <a:avLst/>
          </a:prstGeom>
          <a:noFill/>
        </p:spPr>
        <p:txBody>
          <a:bodyPr wrap="square" rtlCol="0">
            <a:spAutoFit/>
          </a:bodyPr>
          <a:lstStyle/>
          <a:p>
            <a:r>
              <a:rPr lang="en-US" dirty="0">
                <a:solidFill>
                  <a:srgbClr val="002060"/>
                </a:solidFill>
              </a:rPr>
              <a:t>I “bet” the local governments </a:t>
            </a:r>
            <a:r>
              <a:rPr lang="en-US" b="1" u="sng" dirty="0">
                <a:solidFill>
                  <a:srgbClr val="002060"/>
                </a:solidFill>
              </a:rPr>
              <a:t>like</a:t>
            </a:r>
            <a:r>
              <a:rPr lang="en-US" dirty="0">
                <a:solidFill>
                  <a:srgbClr val="002060"/>
                </a:solidFill>
              </a:rPr>
              <a:t> all the sports betting – it’s a great source of revenue!!</a:t>
            </a:r>
          </a:p>
          <a:p>
            <a:endParaRPr lang="en-US" dirty="0">
              <a:solidFill>
                <a:srgbClr val="002060"/>
              </a:solidFill>
            </a:endParaRPr>
          </a:p>
          <a:p>
            <a:r>
              <a:rPr lang="en-US" dirty="0">
                <a:solidFill>
                  <a:srgbClr val="002060"/>
                </a:solidFill>
              </a:rPr>
              <a:t>In the third quarter of 2023, the most recent version of the QTAX, (Quarterly Survey of State and Local Tax Revenue) sports betting generated national state level sales tax and gross receipts of $505.96 million, </a:t>
            </a:r>
          </a:p>
          <a:p>
            <a:endParaRPr lang="en-US" dirty="0">
              <a:solidFill>
                <a:srgbClr val="002060"/>
              </a:solidFill>
            </a:endParaRPr>
          </a:p>
          <a:p>
            <a:r>
              <a:rPr lang="en-US" dirty="0">
                <a:solidFill>
                  <a:srgbClr val="002060"/>
                </a:solidFill>
              </a:rPr>
              <a:t>up 20.5% from the same quarter a year before, </a:t>
            </a:r>
          </a:p>
          <a:p>
            <a:endParaRPr lang="en-US" dirty="0">
              <a:solidFill>
                <a:srgbClr val="002060"/>
              </a:solidFill>
            </a:endParaRPr>
          </a:p>
          <a:p>
            <a:r>
              <a:rPr lang="en-US" dirty="0">
                <a:solidFill>
                  <a:srgbClr val="002060"/>
                </a:solidFill>
              </a:rPr>
              <a:t>but down from $571.48 million, the 2</a:t>
            </a:r>
            <a:r>
              <a:rPr lang="en-US" baseline="30000" dirty="0">
                <a:solidFill>
                  <a:srgbClr val="002060"/>
                </a:solidFill>
              </a:rPr>
              <a:t>nd</a:t>
            </a:r>
            <a:r>
              <a:rPr lang="en-US" dirty="0">
                <a:solidFill>
                  <a:srgbClr val="002060"/>
                </a:solidFill>
              </a:rPr>
              <a:t> Qtr. Of ‘23</a:t>
            </a:r>
            <a:r>
              <a:rPr lang="en-US" dirty="0"/>
              <a:t>.</a:t>
            </a:r>
          </a:p>
        </p:txBody>
      </p:sp>
      <p:pic>
        <p:nvPicPr>
          <p:cNvPr id="6" name="Picture 5">
            <a:extLst>
              <a:ext uri="{FF2B5EF4-FFF2-40B4-BE49-F238E27FC236}">
                <a16:creationId xmlns:a16="http://schemas.microsoft.com/office/drawing/2014/main" id="{D439A0A4-080A-7E2C-71D5-6E30670FD678}"/>
              </a:ext>
            </a:extLst>
          </p:cNvPr>
          <p:cNvPicPr>
            <a:picLocks noChangeAspect="1"/>
          </p:cNvPicPr>
          <p:nvPr/>
        </p:nvPicPr>
        <p:blipFill>
          <a:blip r:embed="rId4"/>
          <a:stretch>
            <a:fillRect/>
          </a:stretch>
        </p:blipFill>
        <p:spPr>
          <a:xfrm>
            <a:off x="5806271" y="906011"/>
            <a:ext cx="5461386" cy="3017416"/>
          </a:xfrm>
          <a:prstGeom prst="rect">
            <a:avLst/>
          </a:prstGeom>
        </p:spPr>
      </p:pic>
      <p:sp>
        <p:nvSpPr>
          <p:cNvPr id="7" name="TextBox 6">
            <a:extLst>
              <a:ext uri="{FF2B5EF4-FFF2-40B4-BE49-F238E27FC236}">
                <a16:creationId xmlns:a16="http://schemas.microsoft.com/office/drawing/2014/main" id="{50769B5D-D48F-9C7D-2779-B6A813323FB3}"/>
              </a:ext>
            </a:extLst>
          </p:cNvPr>
          <p:cNvSpPr txBox="1"/>
          <p:nvPr/>
        </p:nvSpPr>
        <p:spPr>
          <a:xfrm>
            <a:off x="4597168" y="4134338"/>
            <a:ext cx="6670490" cy="1477328"/>
          </a:xfrm>
          <a:prstGeom prst="rect">
            <a:avLst/>
          </a:prstGeom>
          <a:noFill/>
        </p:spPr>
        <p:txBody>
          <a:bodyPr wrap="square" rtlCol="0">
            <a:spAutoFit/>
          </a:bodyPr>
          <a:lstStyle/>
          <a:p>
            <a:r>
              <a:rPr lang="en-US" dirty="0">
                <a:solidFill>
                  <a:srgbClr val="002060"/>
                </a:solidFill>
              </a:rPr>
              <a:t>26% of adults in the U.S. gambled on the Super Bowl Game of 2024.</a:t>
            </a:r>
          </a:p>
          <a:p>
            <a:r>
              <a:rPr lang="en-US" dirty="0">
                <a:solidFill>
                  <a:srgbClr val="002060"/>
                </a:solidFill>
              </a:rPr>
              <a:t>FanDuel said it wrote 14 Million Super Bowl Bets for $307 Million.</a:t>
            </a:r>
          </a:p>
          <a:p>
            <a:endParaRPr lang="en-US" dirty="0">
              <a:solidFill>
                <a:srgbClr val="002060"/>
              </a:solidFill>
            </a:endParaRPr>
          </a:p>
          <a:p>
            <a:r>
              <a:rPr lang="en-US" dirty="0">
                <a:solidFill>
                  <a:srgbClr val="002060"/>
                </a:solidFill>
              </a:rPr>
              <a:t>Vegas broke betting history:  Per Nevada Gaming Control Board, wagering came in at $185.6 Million</a:t>
            </a:r>
          </a:p>
        </p:txBody>
      </p:sp>
      <p:sp>
        <p:nvSpPr>
          <p:cNvPr id="5" name="TextBox 4">
            <a:extLst>
              <a:ext uri="{FF2B5EF4-FFF2-40B4-BE49-F238E27FC236}">
                <a16:creationId xmlns:a16="http://schemas.microsoft.com/office/drawing/2014/main" id="{847E9D3D-DBFB-BD20-0EF2-5E33F16503FA}"/>
              </a:ext>
            </a:extLst>
          </p:cNvPr>
          <p:cNvSpPr txBox="1"/>
          <p:nvPr/>
        </p:nvSpPr>
        <p:spPr>
          <a:xfrm>
            <a:off x="1132514" y="287846"/>
            <a:ext cx="9546671" cy="369332"/>
          </a:xfrm>
          <a:prstGeom prst="rect">
            <a:avLst/>
          </a:prstGeom>
          <a:noFill/>
        </p:spPr>
        <p:txBody>
          <a:bodyPr wrap="square" rtlCol="0">
            <a:spAutoFit/>
          </a:bodyPr>
          <a:lstStyle/>
          <a:p>
            <a:r>
              <a:rPr lang="en-US" dirty="0">
                <a:solidFill>
                  <a:srgbClr val="002060"/>
                </a:solidFill>
              </a:rPr>
              <a:t>I “BET” THE BETTING IN NEVADA WILL BREAK ANOTHER “BETTING” RECORD ON 2025  </a:t>
            </a:r>
          </a:p>
        </p:txBody>
      </p:sp>
    </p:spTree>
    <p:extLst>
      <p:ext uri="{BB962C8B-B14F-4D97-AF65-F5344CB8AC3E}">
        <p14:creationId xmlns:p14="http://schemas.microsoft.com/office/powerpoint/2010/main" val="692517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62079-4E90-AB8F-AC3D-37D0438126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7E86930-1DC6-F46C-2166-C02EDE0387F2}"/>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5" name="TextBox 4">
            <a:extLst>
              <a:ext uri="{FF2B5EF4-FFF2-40B4-BE49-F238E27FC236}">
                <a16:creationId xmlns:a16="http://schemas.microsoft.com/office/drawing/2014/main" id="{D0A54F85-F4C6-FFD7-E2A3-18276269EF52}"/>
              </a:ext>
            </a:extLst>
          </p:cNvPr>
          <p:cNvSpPr txBox="1"/>
          <p:nvPr/>
        </p:nvSpPr>
        <p:spPr>
          <a:xfrm>
            <a:off x="511727" y="668460"/>
            <a:ext cx="2088859" cy="5078313"/>
          </a:xfrm>
          <a:prstGeom prst="rect">
            <a:avLst/>
          </a:prstGeom>
          <a:noFill/>
        </p:spPr>
        <p:txBody>
          <a:bodyPr wrap="square" rtlCol="0">
            <a:spAutoFit/>
          </a:bodyPr>
          <a:lstStyle/>
          <a:p>
            <a:r>
              <a:rPr lang="en-US" dirty="0">
                <a:solidFill>
                  <a:srgbClr val="002060"/>
                </a:solidFill>
              </a:rPr>
              <a:t>This bank bet on CRE --- and lost!</a:t>
            </a:r>
          </a:p>
          <a:p>
            <a:r>
              <a:rPr lang="en-US" dirty="0">
                <a:solidFill>
                  <a:srgbClr val="002060"/>
                </a:solidFill>
              </a:rPr>
              <a:t>New York Community Bank:</a:t>
            </a:r>
          </a:p>
          <a:p>
            <a:endParaRPr lang="en-US" dirty="0">
              <a:solidFill>
                <a:srgbClr val="002060"/>
              </a:solidFill>
            </a:endParaRPr>
          </a:p>
          <a:p>
            <a:r>
              <a:rPr lang="en-US" dirty="0">
                <a:solidFill>
                  <a:srgbClr val="002060"/>
                </a:solidFill>
              </a:rPr>
              <a:t>Bank reports $2.4 Billion earnings hit</a:t>
            </a:r>
          </a:p>
          <a:p>
            <a:r>
              <a:rPr lang="en-US" dirty="0">
                <a:solidFill>
                  <a:srgbClr val="002060"/>
                </a:solidFill>
              </a:rPr>
              <a:t>...And the C.E.O. resigns</a:t>
            </a:r>
          </a:p>
          <a:p>
            <a:endParaRPr lang="en-US" dirty="0">
              <a:solidFill>
                <a:srgbClr val="002060"/>
              </a:solidFill>
            </a:endParaRPr>
          </a:p>
          <a:p>
            <a:r>
              <a:rPr lang="en-US" dirty="0">
                <a:solidFill>
                  <a:srgbClr val="002060"/>
                </a:solidFill>
              </a:rPr>
              <a:t>*They did get a $1Billion lifeline??</a:t>
            </a:r>
          </a:p>
          <a:p>
            <a:endParaRPr lang="en-US" dirty="0">
              <a:solidFill>
                <a:srgbClr val="002060"/>
              </a:solidFill>
            </a:endParaRPr>
          </a:p>
          <a:p>
            <a:r>
              <a:rPr lang="en-US" dirty="0">
                <a:solidFill>
                  <a:srgbClr val="002060"/>
                </a:solidFill>
              </a:rPr>
              <a:t>--- so I maintain my theme of be very careful if you own REITS – know what’s in them!</a:t>
            </a:r>
          </a:p>
        </p:txBody>
      </p:sp>
      <p:pic>
        <p:nvPicPr>
          <p:cNvPr id="6" name="Picture 5">
            <a:extLst>
              <a:ext uri="{FF2B5EF4-FFF2-40B4-BE49-F238E27FC236}">
                <a16:creationId xmlns:a16="http://schemas.microsoft.com/office/drawing/2014/main" id="{03E74CE2-02BC-D02C-AF80-94683035D0A1}"/>
              </a:ext>
            </a:extLst>
          </p:cNvPr>
          <p:cNvPicPr>
            <a:picLocks noChangeAspect="1"/>
          </p:cNvPicPr>
          <p:nvPr/>
        </p:nvPicPr>
        <p:blipFill>
          <a:blip r:embed="rId3"/>
          <a:stretch>
            <a:fillRect/>
          </a:stretch>
        </p:blipFill>
        <p:spPr>
          <a:xfrm>
            <a:off x="2479410" y="276564"/>
            <a:ext cx="8686338" cy="5478284"/>
          </a:xfrm>
          <a:prstGeom prst="rect">
            <a:avLst/>
          </a:prstGeom>
        </p:spPr>
      </p:pic>
      <p:sp>
        <p:nvSpPr>
          <p:cNvPr id="7" name="TextBox 6">
            <a:extLst>
              <a:ext uri="{FF2B5EF4-FFF2-40B4-BE49-F238E27FC236}">
                <a16:creationId xmlns:a16="http://schemas.microsoft.com/office/drawing/2014/main" id="{FA59054F-0994-06A8-D0A9-A09296AEAF46}"/>
              </a:ext>
            </a:extLst>
          </p:cNvPr>
          <p:cNvSpPr txBox="1"/>
          <p:nvPr/>
        </p:nvSpPr>
        <p:spPr>
          <a:xfrm>
            <a:off x="1132514" y="287846"/>
            <a:ext cx="1275126" cy="369332"/>
          </a:xfrm>
          <a:prstGeom prst="rect">
            <a:avLst/>
          </a:prstGeom>
          <a:noFill/>
        </p:spPr>
        <p:txBody>
          <a:bodyPr wrap="square" rtlCol="0">
            <a:spAutoFit/>
          </a:bodyPr>
          <a:lstStyle/>
          <a:p>
            <a:r>
              <a:rPr lang="en-US" dirty="0"/>
              <a:t>  </a:t>
            </a:r>
            <a:r>
              <a:rPr lang="en-US" b="1" dirty="0">
                <a:solidFill>
                  <a:srgbClr val="002060"/>
                </a:solidFill>
              </a:rPr>
              <a:t>NYCB</a:t>
            </a:r>
          </a:p>
        </p:txBody>
      </p:sp>
    </p:spTree>
    <p:extLst>
      <p:ext uri="{BB962C8B-B14F-4D97-AF65-F5344CB8AC3E}">
        <p14:creationId xmlns:p14="http://schemas.microsoft.com/office/powerpoint/2010/main" val="1466146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362C67A4-9872-6E0E-6BD0-3393F78420CC}"/>
              </a:ext>
            </a:extLst>
          </p:cNvPr>
          <p:cNvSpPr txBox="1"/>
          <p:nvPr/>
        </p:nvSpPr>
        <p:spPr>
          <a:xfrm>
            <a:off x="939567" y="369116"/>
            <a:ext cx="10066789" cy="5632311"/>
          </a:xfrm>
          <a:prstGeom prst="rect">
            <a:avLst/>
          </a:prstGeom>
          <a:noFill/>
        </p:spPr>
        <p:txBody>
          <a:bodyPr wrap="square" rtlCol="0">
            <a:spAutoFit/>
          </a:bodyPr>
          <a:lstStyle/>
          <a:p>
            <a:r>
              <a:rPr lang="en-US" dirty="0">
                <a:solidFill>
                  <a:srgbClr val="002060"/>
                </a:solidFill>
              </a:rPr>
              <a:t>     PUBLICLY TRADED BANKS WITH HIGH CONCENTRATIONS OF CRE LOANS / BARRON’S</a:t>
            </a:r>
          </a:p>
          <a:p>
            <a:endParaRPr lang="en-US" dirty="0">
              <a:solidFill>
                <a:srgbClr val="002060"/>
              </a:solidFill>
            </a:endParaRPr>
          </a:p>
          <a:p>
            <a:r>
              <a:rPr lang="en-US" dirty="0">
                <a:solidFill>
                  <a:srgbClr val="002060"/>
                </a:solidFill>
              </a:rPr>
              <a:t>VALLEY NATIONAL BANKCORPF/ VLY</a:t>
            </a:r>
          </a:p>
          <a:p>
            <a:r>
              <a:rPr lang="en-US" dirty="0">
                <a:solidFill>
                  <a:srgbClr val="002060"/>
                </a:solidFill>
              </a:rPr>
              <a:t>COLUMBIA BANKING SYSTEM / COLB</a:t>
            </a:r>
          </a:p>
          <a:p>
            <a:r>
              <a:rPr lang="en-US" dirty="0">
                <a:solidFill>
                  <a:srgbClr val="002060"/>
                </a:solidFill>
              </a:rPr>
              <a:t>BANK OZK / OZK </a:t>
            </a:r>
            <a:r>
              <a:rPr lang="en-US" dirty="0">
                <a:solidFill>
                  <a:srgbClr val="002060"/>
                </a:solidFill>
                <a:effectLst>
                  <a:outerShdw blurRad="38100" dist="38100" dir="2700000" algn="tl">
                    <a:srgbClr val="000000">
                      <a:alpha val="43137"/>
                    </a:srgbClr>
                  </a:outerShdw>
                </a:effectLst>
              </a:rPr>
              <a:t>(*Disclosure: I own)</a:t>
            </a:r>
          </a:p>
          <a:p>
            <a:r>
              <a:rPr lang="en-US" dirty="0">
                <a:solidFill>
                  <a:srgbClr val="002060"/>
                </a:solidFill>
              </a:rPr>
              <a:t>SIMMONS FIRST NATIONAL / SFNC</a:t>
            </a:r>
          </a:p>
          <a:p>
            <a:r>
              <a:rPr lang="en-US" dirty="0">
                <a:solidFill>
                  <a:srgbClr val="002060"/>
                </a:solidFill>
              </a:rPr>
              <a:t>WAFD / WAFD</a:t>
            </a:r>
          </a:p>
          <a:p>
            <a:r>
              <a:rPr lang="en-US" dirty="0">
                <a:solidFill>
                  <a:srgbClr val="002060"/>
                </a:solidFill>
              </a:rPr>
              <a:t>AXOS FINANCIAL / AX</a:t>
            </a:r>
          </a:p>
          <a:p>
            <a:r>
              <a:rPr lang="en-US" dirty="0">
                <a:solidFill>
                  <a:srgbClr val="002060"/>
                </a:solidFill>
              </a:rPr>
              <a:t>INDEPENDENT BANK / INDB</a:t>
            </a:r>
          </a:p>
          <a:p>
            <a:r>
              <a:rPr lang="en-US" dirty="0">
                <a:solidFill>
                  <a:srgbClr val="002060"/>
                </a:solidFill>
              </a:rPr>
              <a:t>MERCHANTS BANCORP / MBIN</a:t>
            </a:r>
          </a:p>
          <a:p>
            <a:r>
              <a:rPr lang="en-US" dirty="0">
                <a:solidFill>
                  <a:srgbClr val="002060"/>
                </a:solidFill>
              </a:rPr>
              <a:t>SERVISFIRST BANCSHARES / SFBS</a:t>
            </a:r>
          </a:p>
          <a:p>
            <a:r>
              <a:rPr lang="en-US" dirty="0">
                <a:solidFill>
                  <a:srgbClr val="002060"/>
                </a:solidFill>
              </a:rPr>
              <a:t>DIME COMMUNITY BANDSHARES / DCOM</a:t>
            </a:r>
          </a:p>
          <a:p>
            <a:endParaRPr lang="en-US" dirty="0">
              <a:solidFill>
                <a:srgbClr val="002060"/>
              </a:solidFill>
            </a:endParaRPr>
          </a:p>
          <a:p>
            <a:r>
              <a:rPr lang="en-US" dirty="0">
                <a:solidFill>
                  <a:srgbClr val="002060"/>
                </a:solidFill>
              </a:rPr>
              <a:t>Note: Regulators look at</a:t>
            </a:r>
          </a:p>
          <a:p>
            <a:pPr marL="342900" indent="-342900">
              <a:buAutoNum type="arabicParenR"/>
            </a:pPr>
            <a:r>
              <a:rPr lang="en-US" dirty="0">
                <a:solidFill>
                  <a:srgbClr val="002060"/>
                </a:solidFill>
              </a:rPr>
              <a:t>Commercial real estate loans exceeds 300% of capital and have grown 50% in the past 36 months</a:t>
            </a:r>
          </a:p>
          <a:p>
            <a:pPr marL="342900" indent="-342900">
              <a:buAutoNum type="arabicParenR"/>
            </a:pPr>
            <a:r>
              <a:rPr lang="en-US" dirty="0">
                <a:solidFill>
                  <a:srgbClr val="002060"/>
                </a:solidFill>
              </a:rPr>
              <a:t>Construction &amp; development loans (C&amp;D) exceeds 100% of capital</a:t>
            </a:r>
          </a:p>
          <a:p>
            <a:pPr marL="342900" indent="-342900">
              <a:buAutoNum type="arabicParenR"/>
            </a:pPr>
            <a:r>
              <a:rPr lang="en-US" dirty="0">
                <a:solidFill>
                  <a:srgbClr val="002060"/>
                </a:solidFill>
              </a:rPr>
              <a:t>Known data end of 2023: The banks listed above had over 300+%, 400+% &amp; DCOM was over 500+% of loans to capital.  </a:t>
            </a:r>
            <a:r>
              <a:rPr lang="en-US" sz="2000" u="sng" dirty="0">
                <a:solidFill>
                  <a:srgbClr val="002060"/>
                </a:solidFill>
              </a:rPr>
              <a:t>The industry median normally runs about 125% for CRE &amp; 30% for C&amp;D</a:t>
            </a:r>
          </a:p>
          <a:p>
            <a:pPr marL="342900" indent="-342900">
              <a:buAutoNum type="arabicParenR"/>
            </a:pPr>
            <a:endParaRPr lang="en-US" dirty="0"/>
          </a:p>
          <a:p>
            <a:pPr marL="342900" indent="-342900">
              <a:buAutoNum type="arabicParenR"/>
            </a:pPr>
            <a:endParaRPr lang="en-US" dirty="0"/>
          </a:p>
        </p:txBody>
      </p:sp>
    </p:spTree>
    <p:extLst>
      <p:ext uri="{BB962C8B-B14F-4D97-AF65-F5344CB8AC3E}">
        <p14:creationId xmlns:p14="http://schemas.microsoft.com/office/powerpoint/2010/main" val="368857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D92B0E08-A7E9-AB93-9967-E9E44C4633A2}"/>
              </a:ext>
            </a:extLst>
          </p:cNvPr>
          <p:cNvPicPr>
            <a:picLocks noChangeAspect="1"/>
          </p:cNvPicPr>
          <p:nvPr/>
        </p:nvPicPr>
        <p:blipFill>
          <a:blip r:embed="rId3"/>
          <a:stretch>
            <a:fillRect/>
          </a:stretch>
        </p:blipFill>
        <p:spPr>
          <a:xfrm>
            <a:off x="511728" y="-51139"/>
            <a:ext cx="11036182" cy="6960278"/>
          </a:xfrm>
          <a:prstGeom prst="rect">
            <a:avLst/>
          </a:prstGeom>
        </p:spPr>
      </p:pic>
      <p:sp>
        <p:nvSpPr>
          <p:cNvPr id="5" name="TextBox 4">
            <a:extLst>
              <a:ext uri="{FF2B5EF4-FFF2-40B4-BE49-F238E27FC236}">
                <a16:creationId xmlns:a16="http://schemas.microsoft.com/office/drawing/2014/main" id="{DE88461E-A498-19B3-9117-B152D1656A56}"/>
              </a:ext>
            </a:extLst>
          </p:cNvPr>
          <p:cNvSpPr txBox="1"/>
          <p:nvPr/>
        </p:nvSpPr>
        <p:spPr>
          <a:xfrm>
            <a:off x="58724" y="0"/>
            <a:ext cx="343948" cy="6247864"/>
          </a:xfrm>
          <a:prstGeom prst="rect">
            <a:avLst/>
          </a:prstGeom>
          <a:noFill/>
        </p:spPr>
        <p:txBody>
          <a:bodyPr wrap="square" rtlCol="0">
            <a:spAutoFit/>
          </a:bodyPr>
          <a:lstStyle/>
          <a:p>
            <a:r>
              <a:rPr lang="en-US" sz="1600" dirty="0"/>
              <a:t>NEW</a:t>
            </a:r>
          </a:p>
          <a:p>
            <a:r>
              <a:rPr lang="en-US" sz="1600" dirty="0"/>
              <a:t> TARGET</a:t>
            </a:r>
          </a:p>
          <a:p>
            <a:r>
              <a:rPr lang="en-US" sz="1600" dirty="0"/>
              <a:t> PRIC </a:t>
            </a:r>
          </a:p>
          <a:p>
            <a:r>
              <a:rPr lang="en-US" sz="1600" dirty="0"/>
              <a:t>E</a:t>
            </a:r>
          </a:p>
          <a:p>
            <a:endParaRPr lang="en-US" sz="1600" dirty="0"/>
          </a:p>
          <a:p>
            <a:r>
              <a:rPr lang="en-US" sz="1600" dirty="0"/>
              <a:t>$ 85  - $112</a:t>
            </a:r>
          </a:p>
        </p:txBody>
      </p:sp>
    </p:spTree>
    <p:extLst>
      <p:ext uri="{BB962C8B-B14F-4D97-AF65-F5344CB8AC3E}">
        <p14:creationId xmlns:p14="http://schemas.microsoft.com/office/powerpoint/2010/main" val="1232559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1AAD-BBAF-E969-F950-550E2C741F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F6A1787-6A4E-65F9-71DE-D024F01FB62E}"/>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71CDF40C-291C-45A2-F4AE-8D0979E055CA}"/>
              </a:ext>
            </a:extLst>
          </p:cNvPr>
          <p:cNvPicPr>
            <a:picLocks noChangeAspect="1"/>
          </p:cNvPicPr>
          <p:nvPr/>
        </p:nvPicPr>
        <p:blipFill>
          <a:blip r:embed="rId3"/>
          <a:stretch>
            <a:fillRect/>
          </a:stretch>
        </p:blipFill>
        <p:spPr>
          <a:xfrm>
            <a:off x="855677" y="287846"/>
            <a:ext cx="7415867" cy="5461932"/>
          </a:xfrm>
          <a:prstGeom prst="rect">
            <a:avLst/>
          </a:prstGeom>
        </p:spPr>
      </p:pic>
      <p:sp>
        <p:nvSpPr>
          <p:cNvPr id="4" name="TextBox 3">
            <a:extLst>
              <a:ext uri="{FF2B5EF4-FFF2-40B4-BE49-F238E27FC236}">
                <a16:creationId xmlns:a16="http://schemas.microsoft.com/office/drawing/2014/main" id="{AA494F31-A335-A3F1-5968-7D38AFB0466A}"/>
              </a:ext>
            </a:extLst>
          </p:cNvPr>
          <p:cNvSpPr txBox="1"/>
          <p:nvPr/>
        </p:nvSpPr>
        <p:spPr>
          <a:xfrm>
            <a:off x="8380602" y="922789"/>
            <a:ext cx="2810312" cy="4524315"/>
          </a:xfrm>
          <a:prstGeom prst="rect">
            <a:avLst/>
          </a:prstGeom>
          <a:noFill/>
        </p:spPr>
        <p:txBody>
          <a:bodyPr wrap="square" rtlCol="0">
            <a:spAutoFit/>
          </a:bodyPr>
          <a:lstStyle/>
          <a:p>
            <a:r>
              <a:rPr lang="en-US" dirty="0">
                <a:solidFill>
                  <a:srgbClr val="0070C0"/>
                </a:solidFill>
              </a:rPr>
              <a:t>5G has thrown a lifeline to smartphone manufacturers struggling to survive.  Last year smart phone shipments were down more than 20% from 2016 when smartphone shipments peaked.</a:t>
            </a:r>
          </a:p>
          <a:p>
            <a:endParaRPr lang="en-US" dirty="0">
              <a:solidFill>
                <a:srgbClr val="0070C0"/>
              </a:solidFill>
            </a:endParaRPr>
          </a:p>
          <a:p>
            <a:r>
              <a:rPr lang="en-US" dirty="0">
                <a:solidFill>
                  <a:srgbClr val="0070C0"/>
                </a:solidFill>
              </a:rPr>
              <a:t>The average price keeps going up, so </a:t>
            </a:r>
            <a:r>
              <a:rPr lang="en-US" b="1" dirty="0">
                <a:solidFill>
                  <a:srgbClr val="0070C0"/>
                </a:solidFill>
              </a:rPr>
              <a:t>margin</a:t>
            </a:r>
            <a:r>
              <a:rPr lang="en-US" dirty="0">
                <a:solidFill>
                  <a:srgbClr val="0070C0"/>
                </a:solidFill>
              </a:rPr>
              <a:t> will be the $-maker going forward.</a:t>
            </a:r>
          </a:p>
          <a:p>
            <a:endParaRPr lang="en-US" dirty="0">
              <a:solidFill>
                <a:srgbClr val="0070C0"/>
              </a:solidFill>
            </a:endParaRPr>
          </a:p>
          <a:p>
            <a:r>
              <a:rPr lang="en-US" dirty="0">
                <a:solidFill>
                  <a:srgbClr val="002060"/>
                </a:solidFill>
              </a:rPr>
              <a:t>In years to come will smart phone makers be the next SEARS??</a:t>
            </a:r>
          </a:p>
          <a:p>
            <a:r>
              <a:rPr lang="en-US" dirty="0">
                <a:solidFill>
                  <a:srgbClr val="0070C0"/>
                </a:solidFill>
              </a:rPr>
              <a:t>(02-26-24)</a:t>
            </a:r>
          </a:p>
        </p:txBody>
      </p:sp>
    </p:spTree>
    <p:extLst>
      <p:ext uri="{BB962C8B-B14F-4D97-AF65-F5344CB8AC3E}">
        <p14:creationId xmlns:p14="http://schemas.microsoft.com/office/powerpoint/2010/main" val="3513740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B579C-724F-AA83-54A0-BE6CB96E78A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324640F-5916-AC82-16AF-B9A6A5868E6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4EA5732B-7FEA-C544-A8BA-479DBA1D53C6}"/>
              </a:ext>
            </a:extLst>
          </p:cNvPr>
          <p:cNvSpPr txBox="1"/>
          <p:nvPr/>
        </p:nvSpPr>
        <p:spPr>
          <a:xfrm>
            <a:off x="906012" y="568802"/>
            <a:ext cx="10142290" cy="4524315"/>
          </a:xfrm>
          <a:prstGeom prst="rect">
            <a:avLst/>
          </a:prstGeom>
          <a:noFill/>
        </p:spPr>
        <p:txBody>
          <a:bodyPr wrap="square">
            <a:spAutoFit/>
          </a:bodyPr>
          <a:lstStyle/>
          <a:p>
            <a:endParaRPr lang="en-US" dirty="0">
              <a:solidFill>
                <a:srgbClr val="002060"/>
              </a:solidFill>
            </a:endParaRPr>
          </a:p>
          <a:p>
            <a:r>
              <a:rPr lang="en-US" dirty="0">
                <a:solidFill>
                  <a:srgbClr val="002060"/>
                </a:solidFill>
              </a:rPr>
              <a:t>2-23-24:  Intel CEO Pat Gelsinger nudged US Commerce Secretary Gina Raimondo into saying a second US CHIPS Act, or other funding, is needed.</a:t>
            </a:r>
          </a:p>
          <a:p>
            <a:endParaRPr lang="en-US" dirty="0">
              <a:solidFill>
                <a:srgbClr val="002060"/>
              </a:solidFill>
            </a:endParaRPr>
          </a:p>
          <a:p>
            <a:r>
              <a:rPr lang="en-US" dirty="0">
                <a:solidFill>
                  <a:srgbClr val="002060"/>
                </a:solidFill>
              </a:rPr>
              <a:t>The main reason is that $39 billion for fab projects in the CHIPS Act created in 2022 is not going to be nearly enough to bolster future US chipmaking amid explosive AI demand, both Gelsinger and Raimondo agreed.</a:t>
            </a:r>
          </a:p>
          <a:p>
            <a:endParaRPr lang="en-US" dirty="0">
              <a:solidFill>
                <a:srgbClr val="002060"/>
              </a:solidFill>
            </a:endParaRPr>
          </a:p>
          <a:p>
            <a:r>
              <a:rPr lang="en-US" dirty="0">
                <a:solidFill>
                  <a:srgbClr val="002060"/>
                </a:solidFill>
              </a:rPr>
              <a:t>Drafting and passing a CHIPS 2 would be a huge undertaking with the current Congress, which expires early next year anyway. But that didn’t deter Gelsinger or Raimondo from stating the need during an onstage conversation. Raimondo spoke to the Intel audience of 1,000 people—including future potential foundry customers--on Wednesday via a live feed.</a:t>
            </a:r>
          </a:p>
          <a:p>
            <a:endParaRPr lang="en-US" dirty="0">
              <a:solidFill>
                <a:srgbClr val="002060"/>
              </a:solidFill>
            </a:endParaRPr>
          </a:p>
          <a:p>
            <a:r>
              <a:rPr lang="en-US" dirty="0">
                <a:solidFill>
                  <a:srgbClr val="002060"/>
                </a:solidFill>
              </a:rPr>
              <a:t>“I suspect we will need continued investment, whether you call it CHIPS 2 or something else,” Raimondo said. “If we want to compete globally, we have to continue to invest.”</a:t>
            </a:r>
          </a:p>
          <a:p>
            <a:endParaRPr lang="en-US" dirty="0">
              <a:solidFill>
                <a:srgbClr val="002060"/>
              </a:solidFill>
            </a:endParaRPr>
          </a:p>
          <a:p>
            <a:r>
              <a:rPr lang="en-US" dirty="0">
                <a:solidFill>
                  <a:srgbClr val="002060"/>
                </a:solidFill>
              </a:rPr>
              <a:t>The biggest award so far has gone to GlobalFoundries for $1.5 billion, plus another $1.6 billion in loans. </a:t>
            </a:r>
          </a:p>
        </p:txBody>
      </p:sp>
    </p:spTree>
    <p:extLst>
      <p:ext uri="{BB962C8B-B14F-4D97-AF65-F5344CB8AC3E}">
        <p14:creationId xmlns:p14="http://schemas.microsoft.com/office/powerpoint/2010/main" val="2340151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B5409-1292-F4B0-54C5-3DAB679E3C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A24BB9-918C-5C42-E4D2-AEE6DB5F0A6F}"/>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F4BCEE4F-C0C0-93A7-E0AE-D4C57065987F}"/>
              </a:ext>
            </a:extLst>
          </p:cNvPr>
          <p:cNvSpPr txBox="1"/>
          <p:nvPr/>
        </p:nvSpPr>
        <p:spPr>
          <a:xfrm>
            <a:off x="838899" y="287846"/>
            <a:ext cx="10402349" cy="5355312"/>
          </a:xfrm>
          <a:prstGeom prst="rect">
            <a:avLst/>
          </a:prstGeom>
          <a:noFill/>
        </p:spPr>
        <p:txBody>
          <a:bodyPr wrap="square" rtlCol="0">
            <a:spAutoFit/>
          </a:bodyPr>
          <a:lstStyle/>
          <a:p>
            <a:r>
              <a:rPr lang="en-US" b="1" dirty="0">
                <a:solidFill>
                  <a:srgbClr val="002060"/>
                </a:solidFill>
              </a:rPr>
              <a:t>From Engineering News-Record:</a:t>
            </a:r>
          </a:p>
          <a:p>
            <a:endParaRPr lang="en-US" dirty="0"/>
          </a:p>
          <a:p>
            <a:r>
              <a:rPr lang="en-US" dirty="0">
                <a:solidFill>
                  <a:srgbClr val="002060"/>
                </a:solidFill>
              </a:rPr>
              <a:t>US Commerce Dept. Prioritizes Projects Complete by 2030 for CHIPS Act Funding, Says Commerce Secretary</a:t>
            </a:r>
          </a:p>
          <a:p>
            <a:endParaRPr lang="en-US" dirty="0">
              <a:solidFill>
                <a:srgbClr val="002060"/>
              </a:solidFill>
            </a:endParaRPr>
          </a:p>
          <a:p>
            <a:r>
              <a:rPr lang="en-US" dirty="0">
                <a:solidFill>
                  <a:srgbClr val="002060"/>
                </a:solidFill>
              </a:rPr>
              <a:t>The Commerce Dept. has received more than 160 complete applications for funding of both projects worth more than $300 million &amp; projects worth less than $300 million. Officials planned to put about $28 billion of the CHIPS Act funding toward projects that will manufacture “leading edge” chips used in the development of artificial intelligence. </a:t>
            </a:r>
            <a:r>
              <a:rPr lang="en-US" u="sng" dirty="0">
                <a:solidFill>
                  <a:srgbClr val="002060"/>
                </a:solidFill>
              </a:rPr>
              <a:t>But those leading-edge chip makers alone have requested more than $70 billion</a:t>
            </a:r>
            <a:r>
              <a:rPr lang="en-US" dirty="0">
                <a:solidFill>
                  <a:srgbClr val="002060"/>
                </a:solidFill>
              </a:rPr>
              <a:t>. </a:t>
            </a:r>
          </a:p>
          <a:p>
            <a:endParaRPr lang="en-US" dirty="0">
              <a:solidFill>
                <a:srgbClr val="002060"/>
              </a:solidFill>
            </a:endParaRPr>
          </a:p>
          <a:p>
            <a:r>
              <a:rPr lang="en-US" dirty="0">
                <a:solidFill>
                  <a:srgbClr val="002060"/>
                </a:solidFill>
              </a:rPr>
              <a:t>The private sector has announced $200 billion in semiconductor manufacturing investments. Nine states have also created economic development programs targeting the semiconductor sector to provide matching funding.</a:t>
            </a:r>
          </a:p>
          <a:p>
            <a:endParaRPr lang="en-US" dirty="0">
              <a:solidFill>
                <a:srgbClr val="002060"/>
              </a:solidFill>
            </a:endParaRPr>
          </a:p>
          <a:p>
            <a:r>
              <a:rPr lang="en-US" dirty="0">
                <a:solidFill>
                  <a:srgbClr val="002060"/>
                </a:solidFill>
              </a:rPr>
              <a:t>The largest award so far is $1.5 billion announced this month for three GlobalFoundries projects in New York and Vermont. Smaller amounts of money have also been set for BAE Systems Inc. and Microchip Technology Inc.</a:t>
            </a:r>
          </a:p>
          <a:p>
            <a:endParaRPr lang="en-US" dirty="0">
              <a:solidFill>
                <a:srgbClr val="002060"/>
              </a:solidFill>
            </a:endParaRPr>
          </a:p>
          <a:p>
            <a:r>
              <a:rPr lang="en-US" dirty="0">
                <a:solidFill>
                  <a:srgbClr val="002060"/>
                </a:solidFill>
              </a:rPr>
              <a:t>Energy:  Tennessee Valley Authority expects to decide in March whether it will spend $2.2 billion to replace its aging 1.5-GW Kingston, Tenn., coal-fired power plant with an equal-sized gas-fired facility it says could burn 5% hydrogen, coupled with a new 122-mile natural gas pipeline and 100 MW of battery storage.</a:t>
            </a:r>
          </a:p>
          <a:p>
            <a:r>
              <a:rPr lang="en-US" dirty="0">
                <a:solidFill>
                  <a:srgbClr val="002060"/>
                </a:solidFill>
              </a:rPr>
              <a:t>The 70 year old 9 unit Kingston coal plant would be demolished</a:t>
            </a:r>
          </a:p>
        </p:txBody>
      </p:sp>
    </p:spTree>
    <p:extLst>
      <p:ext uri="{BB962C8B-B14F-4D97-AF65-F5344CB8AC3E}">
        <p14:creationId xmlns:p14="http://schemas.microsoft.com/office/powerpoint/2010/main" val="1689396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C63F-BF2C-191F-D77C-2C2B988311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E776E2-22D4-6DF5-66D6-DB6331DB09BA}"/>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B05C3C21-D709-A4FF-E69D-655DFBAE91C0}"/>
              </a:ext>
            </a:extLst>
          </p:cNvPr>
          <p:cNvSpPr txBox="1"/>
          <p:nvPr/>
        </p:nvSpPr>
        <p:spPr>
          <a:xfrm>
            <a:off x="753146" y="287846"/>
            <a:ext cx="10685708" cy="2585323"/>
          </a:xfrm>
          <a:prstGeom prst="rect">
            <a:avLst/>
          </a:prstGeom>
          <a:noFill/>
        </p:spPr>
        <p:txBody>
          <a:bodyPr wrap="square" rtlCol="0">
            <a:spAutoFit/>
          </a:bodyPr>
          <a:lstStyle/>
          <a:p>
            <a:r>
              <a:rPr lang="en-US" dirty="0">
                <a:solidFill>
                  <a:srgbClr val="002060"/>
                </a:solidFill>
              </a:rPr>
              <a:t>       </a:t>
            </a:r>
            <a:r>
              <a:rPr lang="en-US" b="1" dirty="0">
                <a:solidFill>
                  <a:srgbClr val="002060"/>
                </a:solidFill>
              </a:rPr>
              <a:t>AND from </a:t>
            </a:r>
            <a:r>
              <a:rPr lang="en-US" b="1" u="sng" dirty="0">
                <a:solidFill>
                  <a:srgbClr val="002060"/>
                </a:solidFill>
              </a:rPr>
              <a:t>Rail News</a:t>
            </a:r>
            <a:r>
              <a:rPr lang="en-US" b="1" dirty="0">
                <a:solidFill>
                  <a:srgbClr val="002060"/>
                </a:solidFill>
              </a:rPr>
              <a:t>:   A Quick look at what is happening </a:t>
            </a:r>
            <a:r>
              <a:rPr lang="en-US" b="1" dirty="0" err="1">
                <a:solidFill>
                  <a:srgbClr val="002060"/>
                </a:solidFill>
              </a:rPr>
              <a:t>internationaly</a:t>
            </a:r>
            <a:endParaRPr lang="en-US" b="1" dirty="0">
              <a:solidFill>
                <a:srgbClr val="002060"/>
              </a:solidFill>
            </a:endParaRPr>
          </a:p>
          <a:p>
            <a:endParaRPr lang="en-US" dirty="0">
              <a:solidFill>
                <a:srgbClr val="002060"/>
              </a:solidFill>
            </a:endParaRPr>
          </a:p>
          <a:p>
            <a:r>
              <a:rPr lang="en-US" dirty="0">
                <a:solidFill>
                  <a:srgbClr val="002060"/>
                </a:solidFill>
              </a:rPr>
              <a:t>Naples, Italy orders a new metro fleet from Hitachi.</a:t>
            </a:r>
          </a:p>
          <a:p>
            <a:endParaRPr lang="en-US" dirty="0">
              <a:solidFill>
                <a:srgbClr val="002060"/>
              </a:solidFill>
            </a:endParaRPr>
          </a:p>
          <a:p>
            <a:r>
              <a:rPr lang="en-US" dirty="0">
                <a:solidFill>
                  <a:srgbClr val="002060"/>
                </a:solidFill>
              </a:rPr>
              <a:t>Netherlands Railways (NS) has ordered 10) new variants of the Intercity New Generation (ICNG) high-speed train from Alstom for €150m, which will be equipped to operate in Germany and take traction current at 15kV 16.7Hz ac</a:t>
            </a:r>
          </a:p>
          <a:p>
            <a:endParaRPr lang="en-US" dirty="0">
              <a:solidFill>
                <a:srgbClr val="002060"/>
              </a:solidFill>
            </a:endParaRPr>
          </a:p>
          <a:p>
            <a:r>
              <a:rPr lang="en-US" dirty="0">
                <a:solidFill>
                  <a:srgbClr val="002060"/>
                </a:solidFill>
              </a:rPr>
              <a:t>L-Czech Railways (CD) has purchased 11) RS1 Regio-Shuttle diesel railcars from second-hand vehicle supplier </a:t>
            </a:r>
            <a:r>
              <a:rPr lang="en-US" b="1" dirty="0">
                <a:solidFill>
                  <a:srgbClr val="002060"/>
                </a:solidFill>
              </a:rPr>
              <a:t>Heros</a:t>
            </a:r>
            <a:r>
              <a:rPr lang="en-US" dirty="0">
                <a:solidFill>
                  <a:srgbClr val="002060"/>
                </a:solidFill>
              </a:rPr>
              <a:t>. The single-car vehicles will be refurbished by subsidiary DPOV and will be put into service in the Bohemia region</a:t>
            </a:r>
          </a:p>
        </p:txBody>
      </p:sp>
      <p:pic>
        <p:nvPicPr>
          <p:cNvPr id="4" name="Picture 3">
            <a:extLst>
              <a:ext uri="{FF2B5EF4-FFF2-40B4-BE49-F238E27FC236}">
                <a16:creationId xmlns:a16="http://schemas.microsoft.com/office/drawing/2014/main" id="{BD957D6E-EC48-25A3-5712-CB470C4E14B5}"/>
              </a:ext>
            </a:extLst>
          </p:cNvPr>
          <p:cNvPicPr>
            <a:picLocks noChangeAspect="1"/>
          </p:cNvPicPr>
          <p:nvPr/>
        </p:nvPicPr>
        <p:blipFill>
          <a:blip r:embed="rId3"/>
          <a:stretch>
            <a:fillRect/>
          </a:stretch>
        </p:blipFill>
        <p:spPr>
          <a:xfrm>
            <a:off x="1019327" y="2873169"/>
            <a:ext cx="1760627" cy="1159844"/>
          </a:xfrm>
          <a:prstGeom prst="rect">
            <a:avLst/>
          </a:prstGeom>
        </p:spPr>
      </p:pic>
      <p:sp>
        <p:nvSpPr>
          <p:cNvPr id="5" name="TextBox 4">
            <a:extLst>
              <a:ext uri="{FF2B5EF4-FFF2-40B4-BE49-F238E27FC236}">
                <a16:creationId xmlns:a16="http://schemas.microsoft.com/office/drawing/2014/main" id="{9547BF01-40A8-9FAA-3336-9882AE6A6122}"/>
              </a:ext>
            </a:extLst>
          </p:cNvPr>
          <p:cNvSpPr txBox="1"/>
          <p:nvPr/>
        </p:nvSpPr>
        <p:spPr>
          <a:xfrm>
            <a:off x="2910979" y="2873169"/>
            <a:ext cx="7608815" cy="923330"/>
          </a:xfrm>
          <a:prstGeom prst="rect">
            <a:avLst/>
          </a:prstGeom>
          <a:noFill/>
        </p:spPr>
        <p:txBody>
          <a:bodyPr wrap="square" rtlCol="0">
            <a:spAutoFit/>
          </a:bodyPr>
          <a:lstStyle/>
          <a:p>
            <a:r>
              <a:rPr lang="en-US" b="1" dirty="0">
                <a:solidFill>
                  <a:srgbClr val="002060"/>
                </a:solidFill>
              </a:rPr>
              <a:t>China is set to double the track in this area:</a:t>
            </a:r>
          </a:p>
          <a:p>
            <a:r>
              <a:rPr lang="en-US" b="1" dirty="0">
                <a:solidFill>
                  <a:srgbClr val="002060"/>
                </a:solidFill>
              </a:rPr>
              <a:t>Work is due to start later this year on the doubling of the 399km Zhundong Temple - Hami Naomao Lake heavy haul line in northwest China</a:t>
            </a:r>
          </a:p>
        </p:txBody>
      </p:sp>
      <p:sp>
        <p:nvSpPr>
          <p:cNvPr id="6" name="TextBox 5">
            <a:extLst>
              <a:ext uri="{FF2B5EF4-FFF2-40B4-BE49-F238E27FC236}">
                <a16:creationId xmlns:a16="http://schemas.microsoft.com/office/drawing/2014/main" id="{C73C787C-CA4C-5D6F-6426-93A14A018DDB}"/>
              </a:ext>
            </a:extLst>
          </p:cNvPr>
          <p:cNvSpPr txBox="1"/>
          <p:nvPr/>
        </p:nvSpPr>
        <p:spPr>
          <a:xfrm>
            <a:off x="511728" y="3906601"/>
            <a:ext cx="10927126" cy="1754326"/>
          </a:xfrm>
          <a:prstGeom prst="rect">
            <a:avLst/>
          </a:prstGeom>
          <a:noFill/>
        </p:spPr>
        <p:txBody>
          <a:bodyPr wrap="square" rtlCol="0">
            <a:spAutoFit/>
          </a:bodyPr>
          <a:lstStyle/>
          <a:p>
            <a:r>
              <a:rPr lang="en-US" dirty="0"/>
              <a:t>                                             </a:t>
            </a:r>
            <a:r>
              <a:rPr lang="en-US" dirty="0">
                <a:solidFill>
                  <a:srgbClr val="002060"/>
                </a:solidFill>
              </a:rPr>
              <a:t>FROM THE RAIL PASSENGER ASSOCIATION IN THE U.S.:</a:t>
            </a:r>
          </a:p>
          <a:p>
            <a:r>
              <a:rPr lang="en-US" dirty="0">
                <a:solidFill>
                  <a:srgbClr val="002060"/>
                </a:solidFill>
              </a:rPr>
              <a:t>Right now, European operators can place big orders for modern trainsets and expect deliveries within a few years at a cost of perhaps $3 million per railcar. In the U.S., that’s not even a remote hope. Amtrak’s big bet on bi-levels for long-distance service will be a rallying cry for rebuilding a rail industrial base worthy of the U.S. Whoever they choose in 2024 will be responsible for a lot more than just building 47 trainsets. The winner will shape the U.S. passenger rail landscape for the next half a century!</a:t>
            </a:r>
          </a:p>
        </p:txBody>
      </p:sp>
    </p:spTree>
    <p:extLst>
      <p:ext uri="{BB962C8B-B14F-4D97-AF65-F5344CB8AC3E}">
        <p14:creationId xmlns:p14="http://schemas.microsoft.com/office/powerpoint/2010/main" val="2015027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C5DFD-B730-E005-99F0-6A514F01A6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E95281-94F8-D3E0-C7C2-65AD060317FE}"/>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1D21B612-252B-4878-994D-708B5A16D549}"/>
              </a:ext>
            </a:extLst>
          </p:cNvPr>
          <p:cNvPicPr>
            <a:picLocks noChangeAspect="1"/>
          </p:cNvPicPr>
          <p:nvPr/>
        </p:nvPicPr>
        <p:blipFill>
          <a:blip r:embed="rId3"/>
          <a:stretch>
            <a:fillRect/>
          </a:stretch>
        </p:blipFill>
        <p:spPr>
          <a:xfrm>
            <a:off x="571937" y="362036"/>
            <a:ext cx="5337620" cy="2999064"/>
          </a:xfrm>
          <a:prstGeom prst="rect">
            <a:avLst/>
          </a:prstGeom>
        </p:spPr>
      </p:pic>
      <p:sp>
        <p:nvSpPr>
          <p:cNvPr id="4" name="TextBox 3">
            <a:extLst>
              <a:ext uri="{FF2B5EF4-FFF2-40B4-BE49-F238E27FC236}">
                <a16:creationId xmlns:a16="http://schemas.microsoft.com/office/drawing/2014/main" id="{ABBC8C96-F137-3FD3-E236-EA91C4EBBDB7}"/>
              </a:ext>
            </a:extLst>
          </p:cNvPr>
          <p:cNvSpPr txBox="1"/>
          <p:nvPr/>
        </p:nvSpPr>
        <p:spPr>
          <a:xfrm>
            <a:off x="5969766" y="362036"/>
            <a:ext cx="5469088" cy="4801314"/>
          </a:xfrm>
          <a:prstGeom prst="rect">
            <a:avLst/>
          </a:prstGeom>
          <a:noFill/>
        </p:spPr>
        <p:txBody>
          <a:bodyPr wrap="square" rtlCol="0">
            <a:spAutoFit/>
          </a:bodyPr>
          <a:lstStyle/>
          <a:p>
            <a:r>
              <a:rPr lang="en-US" dirty="0">
                <a:solidFill>
                  <a:srgbClr val="002060"/>
                </a:solidFill>
              </a:rPr>
              <a:t>New Zealand’s national railway </a:t>
            </a:r>
            <a:r>
              <a:rPr lang="en-US" b="1" dirty="0">
                <a:solidFill>
                  <a:srgbClr val="002060"/>
                </a:solidFill>
              </a:rPr>
              <a:t>KiwiRail</a:t>
            </a:r>
            <a:r>
              <a:rPr lang="en-US" dirty="0">
                <a:solidFill>
                  <a:srgbClr val="002060"/>
                </a:solidFill>
              </a:rPr>
              <a:t> has signed 2 contracts with Stadler for the supply of 33 locomotives.</a:t>
            </a:r>
          </a:p>
          <a:p>
            <a:endParaRPr lang="en-US" dirty="0">
              <a:solidFill>
                <a:srgbClr val="002060"/>
              </a:solidFill>
            </a:endParaRPr>
          </a:p>
          <a:p>
            <a:r>
              <a:rPr lang="en-US" dirty="0">
                <a:solidFill>
                  <a:srgbClr val="002060"/>
                </a:solidFill>
              </a:rPr>
              <a:t>The first contract is for 9) DM 1067mm-gauge mainline locomotives for use on the North Island network. The diesel locomotives will be equipped with ETCS.</a:t>
            </a:r>
          </a:p>
          <a:p>
            <a:endParaRPr lang="en-US" dirty="0">
              <a:solidFill>
                <a:srgbClr val="002060"/>
              </a:solidFill>
            </a:endParaRPr>
          </a:p>
          <a:p>
            <a:r>
              <a:rPr lang="en-US" dirty="0">
                <a:solidFill>
                  <a:srgbClr val="002060"/>
                </a:solidFill>
              </a:rPr>
              <a:t>The contract also includes the equipping the final 10) DM locomotives from a €228m order for 57 units placed in 2021 with ETCS. This will take the total number of locomotives equipped with ETCS from this fleet that will be used on the North Island network to </a:t>
            </a:r>
            <a:r>
              <a:rPr lang="en-US" b="1" dirty="0">
                <a:solidFill>
                  <a:srgbClr val="002060"/>
                </a:solidFill>
              </a:rPr>
              <a:t>19.</a:t>
            </a:r>
          </a:p>
          <a:p>
            <a:endParaRPr lang="en-US" dirty="0">
              <a:solidFill>
                <a:srgbClr val="002060"/>
              </a:solidFill>
            </a:endParaRPr>
          </a:p>
          <a:p>
            <a:r>
              <a:rPr lang="en-US" dirty="0">
                <a:solidFill>
                  <a:srgbClr val="002060"/>
                </a:solidFill>
              </a:rPr>
              <a:t>Under the second agreement, Stadler will supply 24) hybrid battery-diesel 1067mm-gauge shunting locomotives.</a:t>
            </a:r>
          </a:p>
          <a:p>
            <a:endParaRPr lang="en-US" dirty="0">
              <a:solidFill>
                <a:srgbClr val="002060"/>
              </a:solidFill>
            </a:endParaRPr>
          </a:p>
          <a:p>
            <a:r>
              <a:rPr lang="en-US" dirty="0">
                <a:solidFill>
                  <a:srgbClr val="002060"/>
                </a:solidFill>
              </a:rPr>
              <a:t>Stadler is publicly traded:  Switzerland (SIX: SRAIL)</a:t>
            </a:r>
          </a:p>
        </p:txBody>
      </p:sp>
      <p:sp>
        <p:nvSpPr>
          <p:cNvPr id="5" name="TextBox 4">
            <a:extLst>
              <a:ext uri="{FF2B5EF4-FFF2-40B4-BE49-F238E27FC236}">
                <a16:creationId xmlns:a16="http://schemas.microsoft.com/office/drawing/2014/main" id="{CFF2A177-1D6B-8ACD-6FB0-454E7E439262}"/>
              </a:ext>
            </a:extLst>
          </p:cNvPr>
          <p:cNvSpPr txBox="1"/>
          <p:nvPr/>
        </p:nvSpPr>
        <p:spPr>
          <a:xfrm>
            <a:off x="571936" y="3496901"/>
            <a:ext cx="5524064" cy="2031325"/>
          </a:xfrm>
          <a:prstGeom prst="rect">
            <a:avLst/>
          </a:prstGeom>
          <a:noFill/>
        </p:spPr>
        <p:txBody>
          <a:bodyPr wrap="square" rtlCol="0">
            <a:spAutoFit/>
          </a:bodyPr>
          <a:lstStyle/>
          <a:p>
            <a:r>
              <a:rPr lang="en-US" dirty="0">
                <a:solidFill>
                  <a:srgbClr val="002060"/>
                </a:solidFill>
              </a:rPr>
              <a:t>ETCS (European Train Control System)is the core signaling and train control component of ERTMS, the European Rail Traffic Management System. </a:t>
            </a:r>
          </a:p>
          <a:p>
            <a:endParaRPr lang="en-US" dirty="0">
              <a:solidFill>
                <a:srgbClr val="002060"/>
              </a:solidFill>
            </a:endParaRPr>
          </a:p>
          <a:p>
            <a:r>
              <a:rPr lang="en-US" dirty="0">
                <a:solidFill>
                  <a:srgbClr val="002060"/>
                </a:solidFill>
              </a:rPr>
              <a:t>ETCS continuously calculates a safe maximum speed for each train, with cab signaling for the driver and on-board systems to take control if the permissible speed is exceeded.</a:t>
            </a:r>
          </a:p>
        </p:txBody>
      </p:sp>
    </p:spTree>
    <p:extLst>
      <p:ext uri="{BB962C8B-B14F-4D97-AF65-F5344CB8AC3E}">
        <p14:creationId xmlns:p14="http://schemas.microsoft.com/office/powerpoint/2010/main" val="2193523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EF325-0455-661B-EA75-3E14BCA137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D75885-C86A-8B7B-1A55-282F1FDA3850}"/>
              </a:ext>
            </a:extLst>
          </p:cNvPr>
          <p:cNvPicPr>
            <a:picLocks noChangeAspect="1"/>
          </p:cNvPicPr>
          <p:nvPr/>
        </p:nvPicPr>
        <p:blipFill>
          <a:blip r:embed="rId2"/>
          <a:stretch>
            <a:fillRect/>
          </a:stretch>
        </p:blipFill>
        <p:spPr>
          <a:xfrm>
            <a:off x="511728" y="111895"/>
            <a:ext cx="10927126" cy="6146509"/>
          </a:xfrm>
          <a:prstGeom prst="rect">
            <a:avLst/>
          </a:prstGeom>
        </p:spPr>
      </p:pic>
      <p:pic>
        <p:nvPicPr>
          <p:cNvPr id="3" name="Picture 2">
            <a:extLst>
              <a:ext uri="{FF2B5EF4-FFF2-40B4-BE49-F238E27FC236}">
                <a16:creationId xmlns:a16="http://schemas.microsoft.com/office/drawing/2014/main" id="{542677AE-6793-89DC-3786-6A3C4D33564D}"/>
              </a:ext>
            </a:extLst>
          </p:cNvPr>
          <p:cNvPicPr>
            <a:picLocks noChangeAspect="1"/>
          </p:cNvPicPr>
          <p:nvPr/>
        </p:nvPicPr>
        <p:blipFill>
          <a:blip r:embed="rId3"/>
          <a:stretch>
            <a:fillRect/>
          </a:stretch>
        </p:blipFill>
        <p:spPr>
          <a:xfrm>
            <a:off x="1202280" y="355104"/>
            <a:ext cx="9283957" cy="4849828"/>
          </a:xfrm>
          <a:prstGeom prst="rect">
            <a:avLst/>
          </a:prstGeom>
        </p:spPr>
      </p:pic>
      <p:sp>
        <p:nvSpPr>
          <p:cNvPr id="4" name="TextBox 3">
            <a:extLst>
              <a:ext uri="{FF2B5EF4-FFF2-40B4-BE49-F238E27FC236}">
                <a16:creationId xmlns:a16="http://schemas.microsoft.com/office/drawing/2014/main" id="{607693AF-20C2-924C-0190-EFD10EA20752}"/>
              </a:ext>
            </a:extLst>
          </p:cNvPr>
          <p:cNvSpPr txBox="1"/>
          <p:nvPr/>
        </p:nvSpPr>
        <p:spPr>
          <a:xfrm>
            <a:off x="511728" y="5637402"/>
            <a:ext cx="10927126" cy="646331"/>
          </a:xfrm>
          <a:prstGeom prst="rect">
            <a:avLst/>
          </a:prstGeom>
          <a:noFill/>
        </p:spPr>
        <p:txBody>
          <a:bodyPr wrap="square" rtlCol="0">
            <a:spAutoFit/>
          </a:bodyPr>
          <a:lstStyle/>
          <a:p>
            <a:r>
              <a:rPr lang="en-US" dirty="0"/>
              <a:t>Biggest market end-users: Construction, Mining, Agriculture  </a:t>
            </a:r>
          </a:p>
          <a:p>
            <a:r>
              <a:rPr lang="en-US" dirty="0"/>
              <a:t>The N. American market accounts for 30% of  GLOBAL Revenue</a:t>
            </a:r>
          </a:p>
        </p:txBody>
      </p:sp>
      <p:sp>
        <p:nvSpPr>
          <p:cNvPr id="5" name="TextBox 4">
            <a:extLst>
              <a:ext uri="{FF2B5EF4-FFF2-40B4-BE49-F238E27FC236}">
                <a16:creationId xmlns:a16="http://schemas.microsoft.com/office/drawing/2014/main" id="{351820FB-9F10-F727-BF9B-1007909CFC71}"/>
              </a:ext>
            </a:extLst>
          </p:cNvPr>
          <p:cNvSpPr txBox="1"/>
          <p:nvPr/>
        </p:nvSpPr>
        <p:spPr>
          <a:xfrm>
            <a:off x="10612073" y="2122415"/>
            <a:ext cx="564716" cy="2585323"/>
          </a:xfrm>
          <a:prstGeom prst="rect">
            <a:avLst/>
          </a:prstGeom>
          <a:noFill/>
        </p:spPr>
        <p:txBody>
          <a:bodyPr wrap="square" rtlCol="0">
            <a:spAutoFit/>
          </a:bodyPr>
          <a:lstStyle/>
          <a:p>
            <a:endParaRPr lang="en-US" dirty="0"/>
          </a:p>
          <a:p>
            <a:r>
              <a:rPr lang="en-US" dirty="0">
                <a:solidFill>
                  <a:srgbClr val="002060"/>
                </a:solidFill>
              </a:rPr>
              <a:t>A</a:t>
            </a:r>
          </a:p>
          <a:p>
            <a:r>
              <a:rPr lang="en-US" dirty="0">
                <a:solidFill>
                  <a:srgbClr val="002060"/>
                </a:solidFill>
              </a:rPr>
              <a:t>N</a:t>
            </a:r>
          </a:p>
          <a:p>
            <a:r>
              <a:rPr lang="en-US" dirty="0">
                <a:solidFill>
                  <a:srgbClr val="002060"/>
                </a:solidFill>
              </a:rPr>
              <a:t>N</a:t>
            </a:r>
          </a:p>
          <a:p>
            <a:r>
              <a:rPr lang="en-US" dirty="0">
                <a:solidFill>
                  <a:srgbClr val="002060"/>
                </a:solidFill>
              </a:rPr>
              <a:t>U</a:t>
            </a:r>
          </a:p>
          <a:p>
            <a:r>
              <a:rPr lang="en-US" dirty="0">
                <a:solidFill>
                  <a:srgbClr val="002060"/>
                </a:solidFill>
              </a:rPr>
              <a:t>A</a:t>
            </a:r>
          </a:p>
          <a:p>
            <a:r>
              <a:rPr lang="en-US" dirty="0">
                <a:solidFill>
                  <a:srgbClr val="002060"/>
                </a:solidFill>
              </a:rPr>
              <a:t>L</a:t>
            </a:r>
          </a:p>
          <a:p>
            <a:endParaRPr lang="en-US" dirty="0">
              <a:solidFill>
                <a:srgbClr val="002060"/>
              </a:solidFill>
            </a:endParaRPr>
          </a:p>
          <a:p>
            <a:r>
              <a:rPr lang="en-US" dirty="0">
                <a:solidFill>
                  <a:srgbClr val="002060"/>
                </a:solidFill>
              </a:rPr>
              <a:t>%</a:t>
            </a:r>
          </a:p>
        </p:txBody>
      </p:sp>
    </p:spTree>
    <p:extLst>
      <p:ext uri="{BB962C8B-B14F-4D97-AF65-F5344CB8AC3E}">
        <p14:creationId xmlns:p14="http://schemas.microsoft.com/office/powerpoint/2010/main" val="3372618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BF97C-3638-DC6D-B043-D1364C0429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C59AAB2-FF69-9D43-D0DB-B305CF69F16A}"/>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A5B805E3-AC59-0737-53C8-C3154B03A79A}"/>
              </a:ext>
            </a:extLst>
          </p:cNvPr>
          <p:cNvSpPr txBox="1"/>
          <p:nvPr/>
        </p:nvSpPr>
        <p:spPr>
          <a:xfrm>
            <a:off x="1224793" y="356533"/>
            <a:ext cx="9546671" cy="369332"/>
          </a:xfrm>
          <a:prstGeom prst="rect">
            <a:avLst/>
          </a:prstGeom>
          <a:noFill/>
        </p:spPr>
        <p:txBody>
          <a:bodyPr wrap="square">
            <a:spAutoFit/>
          </a:bodyPr>
          <a:lstStyle/>
          <a:p>
            <a:r>
              <a:rPr lang="en-US" b="1" dirty="0">
                <a:solidFill>
                  <a:srgbClr val="002060"/>
                </a:solidFill>
              </a:rPr>
              <a:t>BNSF Closes 2023 With Net Earnings, Volumes Down, BUT Warren is still proud of the company</a:t>
            </a:r>
          </a:p>
        </p:txBody>
      </p:sp>
      <p:sp>
        <p:nvSpPr>
          <p:cNvPr id="6" name="TextBox 5">
            <a:extLst>
              <a:ext uri="{FF2B5EF4-FFF2-40B4-BE49-F238E27FC236}">
                <a16:creationId xmlns:a16="http://schemas.microsoft.com/office/drawing/2014/main" id="{29E46F17-6185-FA9D-BCC0-CDD1BDAF7551}"/>
              </a:ext>
            </a:extLst>
          </p:cNvPr>
          <p:cNvSpPr txBox="1"/>
          <p:nvPr/>
        </p:nvSpPr>
        <p:spPr>
          <a:xfrm>
            <a:off x="1015068" y="947957"/>
            <a:ext cx="9628696" cy="3970318"/>
          </a:xfrm>
          <a:prstGeom prst="rect">
            <a:avLst/>
          </a:prstGeom>
          <a:noFill/>
        </p:spPr>
        <p:txBody>
          <a:bodyPr wrap="square">
            <a:spAutoFit/>
          </a:bodyPr>
          <a:lstStyle/>
          <a:p>
            <a:r>
              <a:rPr lang="en-US" dirty="0">
                <a:solidFill>
                  <a:srgbClr val="002060"/>
                </a:solidFill>
              </a:rPr>
              <a:t>Earnings reported on February 26, 2024</a:t>
            </a:r>
          </a:p>
          <a:p>
            <a:endParaRPr lang="en-US" dirty="0">
              <a:solidFill>
                <a:srgbClr val="002060"/>
              </a:solidFill>
            </a:endParaRPr>
          </a:p>
          <a:p>
            <a:r>
              <a:rPr lang="en-US" dirty="0">
                <a:solidFill>
                  <a:srgbClr val="002060"/>
                </a:solidFill>
              </a:rPr>
              <a:t>For 2023, BNSF posted net earnings of $5.087 billion, </a:t>
            </a:r>
            <a:r>
              <a:rPr lang="en-US" b="1" dirty="0">
                <a:solidFill>
                  <a:srgbClr val="002060"/>
                </a:solidFill>
              </a:rPr>
              <a:t>down 14% from the prior-year period</a:t>
            </a:r>
            <a:r>
              <a:rPr lang="en-US" dirty="0">
                <a:solidFill>
                  <a:srgbClr val="002060"/>
                </a:solidFill>
              </a:rPr>
              <a:t>; </a:t>
            </a:r>
          </a:p>
          <a:p>
            <a:r>
              <a:rPr lang="en-US" b="1" dirty="0">
                <a:solidFill>
                  <a:srgbClr val="002060"/>
                </a:solidFill>
              </a:rPr>
              <a:t>revenues of $23.876 million, down 8% from 2022; </a:t>
            </a:r>
          </a:p>
          <a:p>
            <a:r>
              <a:rPr lang="en-US" dirty="0">
                <a:solidFill>
                  <a:srgbClr val="002060"/>
                </a:solidFill>
              </a:rPr>
              <a:t>and </a:t>
            </a:r>
            <a:r>
              <a:rPr lang="en-US" b="1" dirty="0">
                <a:solidFill>
                  <a:srgbClr val="002060"/>
                </a:solidFill>
              </a:rPr>
              <a:t>total volumes (in thousands) of 9,003, down 6% from 2022’s </a:t>
            </a:r>
            <a:r>
              <a:rPr lang="en-US" dirty="0">
                <a:solidFill>
                  <a:srgbClr val="002060"/>
                </a:solidFill>
              </a:rPr>
              <a:t>9,549.</a:t>
            </a:r>
          </a:p>
          <a:p>
            <a:endParaRPr lang="en-US" dirty="0">
              <a:solidFill>
                <a:srgbClr val="002060"/>
              </a:solidFill>
            </a:endParaRPr>
          </a:p>
          <a:p>
            <a:r>
              <a:rPr lang="en-US" dirty="0">
                <a:solidFill>
                  <a:srgbClr val="002060"/>
                </a:solidFill>
              </a:rPr>
              <a:t>“BNSF’s earnings declined more than I expected, as revenues fell,” Buffett wrote in his letter.</a:t>
            </a:r>
          </a:p>
          <a:p>
            <a:r>
              <a:rPr lang="en-US" dirty="0">
                <a:solidFill>
                  <a:srgbClr val="002060"/>
                </a:solidFill>
              </a:rPr>
              <a:t>“Though fuel costs also fell, wage increases, promulgated in Washington, were far beyond the country’s inflation goals. This differential may recur in future negotiations.”</a:t>
            </a:r>
          </a:p>
          <a:p>
            <a:endParaRPr lang="en-US" dirty="0">
              <a:solidFill>
                <a:srgbClr val="002060"/>
              </a:solidFill>
            </a:endParaRPr>
          </a:p>
          <a:p>
            <a:r>
              <a:rPr lang="en-US" dirty="0">
                <a:solidFill>
                  <a:srgbClr val="002060"/>
                </a:solidFill>
              </a:rPr>
              <a:t>“Though BNSF carries more freight and spends more on capital expenditures than any of the five other major North American railroads [CSX, Norfolk Southern, Union Pacific, CN and Canadian Pacific Kansas City], its profit margins have slipped relative to all five since our purchase. I believe that our vast service territory is second to none and that therefore our margin comparisons can and should improve.”</a:t>
            </a:r>
          </a:p>
        </p:txBody>
      </p:sp>
    </p:spTree>
    <p:extLst>
      <p:ext uri="{BB962C8B-B14F-4D97-AF65-F5344CB8AC3E}">
        <p14:creationId xmlns:p14="http://schemas.microsoft.com/office/powerpoint/2010/main" val="1083840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24F6A-EF03-94AE-DE21-D9109647FE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183979-51D9-04A2-E55E-8ED55362E076}"/>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7EDE5838-687E-197A-4E88-9F2288581F37}"/>
              </a:ext>
            </a:extLst>
          </p:cNvPr>
          <p:cNvPicPr>
            <a:picLocks noChangeAspect="1"/>
          </p:cNvPicPr>
          <p:nvPr/>
        </p:nvPicPr>
        <p:blipFill>
          <a:blip r:embed="rId3"/>
          <a:stretch>
            <a:fillRect/>
          </a:stretch>
        </p:blipFill>
        <p:spPr>
          <a:xfrm>
            <a:off x="2136177" y="360070"/>
            <a:ext cx="9077325" cy="4829175"/>
          </a:xfrm>
          <a:prstGeom prst="rect">
            <a:avLst/>
          </a:prstGeom>
        </p:spPr>
      </p:pic>
      <p:pic>
        <p:nvPicPr>
          <p:cNvPr id="5" name="Picture 4">
            <a:extLst>
              <a:ext uri="{FF2B5EF4-FFF2-40B4-BE49-F238E27FC236}">
                <a16:creationId xmlns:a16="http://schemas.microsoft.com/office/drawing/2014/main" id="{837CA84A-1586-79F2-A383-7037DAF075A5}"/>
              </a:ext>
            </a:extLst>
          </p:cNvPr>
          <p:cNvPicPr>
            <a:picLocks noChangeAspect="1"/>
          </p:cNvPicPr>
          <p:nvPr/>
        </p:nvPicPr>
        <p:blipFill>
          <a:blip r:embed="rId4"/>
          <a:stretch>
            <a:fillRect/>
          </a:stretch>
        </p:blipFill>
        <p:spPr>
          <a:xfrm>
            <a:off x="612789" y="360069"/>
            <a:ext cx="2837213" cy="1510675"/>
          </a:xfrm>
          <a:prstGeom prst="rect">
            <a:avLst/>
          </a:prstGeom>
        </p:spPr>
      </p:pic>
      <p:sp>
        <p:nvSpPr>
          <p:cNvPr id="6" name="TextBox 5">
            <a:extLst>
              <a:ext uri="{FF2B5EF4-FFF2-40B4-BE49-F238E27FC236}">
                <a16:creationId xmlns:a16="http://schemas.microsoft.com/office/drawing/2014/main" id="{4C029781-AEBF-801D-5E48-DE959A87F2BF}"/>
              </a:ext>
            </a:extLst>
          </p:cNvPr>
          <p:cNvSpPr txBox="1"/>
          <p:nvPr/>
        </p:nvSpPr>
        <p:spPr>
          <a:xfrm>
            <a:off x="687896" y="2164360"/>
            <a:ext cx="1399097" cy="2862322"/>
          </a:xfrm>
          <a:prstGeom prst="rect">
            <a:avLst/>
          </a:prstGeom>
          <a:noFill/>
        </p:spPr>
        <p:txBody>
          <a:bodyPr wrap="square" rtlCol="0">
            <a:spAutoFit/>
          </a:bodyPr>
          <a:lstStyle/>
          <a:p>
            <a:r>
              <a:rPr lang="en-US" dirty="0">
                <a:solidFill>
                  <a:srgbClr val="002060"/>
                </a:solidFill>
              </a:rPr>
              <a:t>Daytime boring has started – got caught in traffic here and on I10 while returning from a recent CA trip.</a:t>
            </a:r>
          </a:p>
        </p:txBody>
      </p:sp>
    </p:spTree>
    <p:extLst>
      <p:ext uri="{BB962C8B-B14F-4D97-AF65-F5344CB8AC3E}">
        <p14:creationId xmlns:p14="http://schemas.microsoft.com/office/powerpoint/2010/main" val="135524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4"/>
            <a:ext cx="10927126" cy="6146509"/>
          </a:xfrm>
          <a:prstGeom prst="rect">
            <a:avLst/>
          </a:prstGeom>
        </p:spPr>
      </p:pic>
      <p:pic>
        <p:nvPicPr>
          <p:cNvPr id="3" name="Picture 2">
            <a:extLst>
              <a:ext uri="{FF2B5EF4-FFF2-40B4-BE49-F238E27FC236}">
                <a16:creationId xmlns:a16="http://schemas.microsoft.com/office/drawing/2014/main" id="{90585A8D-C442-551A-D82E-C930D11AAB3C}"/>
              </a:ext>
            </a:extLst>
          </p:cNvPr>
          <p:cNvPicPr>
            <a:picLocks noChangeAspect="1"/>
          </p:cNvPicPr>
          <p:nvPr/>
        </p:nvPicPr>
        <p:blipFill>
          <a:blip r:embed="rId3"/>
          <a:stretch>
            <a:fillRect/>
          </a:stretch>
        </p:blipFill>
        <p:spPr>
          <a:xfrm>
            <a:off x="2370344" y="287844"/>
            <a:ext cx="9309928" cy="4957074"/>
          </a:xfrm>
          <a:prstGeom prst="rect">
            <a:avLst/>
          </a:prstGeom>
        </p:spPr>
      </p:pic>
      <p:sp>
        <p:nvSpPr>
          <p:cNvPr id="4" name="TextBox 3">
            <a:extLst>
              <a:ext uri="{FF2B5EF4-FFF2-40B4-BE49-F238E27FC236}">
                <a16:creationId xmlns:a16="http://schemas.microsoft.com/office/drawing/2014/main" id="{642D553F-CD7F-BD60-B30A-96510D85089D}"/>
              </a:ext>
            </a:extLst>
          </p:cNvPr>
          <p:cNvSpPr txBox="1"/>
          <p:nvPr/>
        </p:nvSpPr>
        <p:spPr>
          <a:xfrm>
            <a:off x="671119" y="287844"/>
            <a:ext cx="1786855" cy="2031325"/>
          </a:xfrm>
          <a:prstGeom prst="rect">
            <a:avLst/>
          </a:prstGeom>
          <a:noFill/>
        </p:spPr>
        <p:txBody>
          <a:bodyPr wrap="square" rtlCol="0">
            <a:spAutoFit/>
          </a:bodyPr>
          <a:lstStyle/>
          <a:p>
            <a:r>
              <a:rPr lang="en-US" dirty="0"/>
              <a:t>        LA METRO</a:t>
            </a:r>
          </a:p>
          <a:p>
            <a:endParaRPr lang="en-US" dirty="0"/>
          </a:p>
          <a:p>
            <a:r>
              <a:rPr lang="en-US" dirty="0"/>
              <a:t>Has finished FIVE years of tunneling for D-line Subway Extension</a:t>
            </a:r>
          </a:p>
        </p:txBody>
      </p:sp>
      <p:pic>
        <p:nvPicPr>
          <p:cNvPr id="5" name="Picture 4">
            <a:extLst>
              <a:ext uri="{FF2B5EF4-FFF2-40B4-BE49-F238E27FC236}">
                <a16:creationId xmlns:a16="http://schemas.microsoft.com/office/drawing/2014/main" id="{3FAD4263-50E3-61BD-012A-D325B4A4BB3C}"/>
              </a:ext>
            </a:extLst>
          </p:cNvPr>
          <p:cNvPicPr>
            <a:picLocks noChangeAspect="1"/>
          </p:cNvPicPr>
          <p:nvPr/>
        </p:nvPicPr>
        <p:blipFill>
          <a:blip r:embed="rId4"/>
          <a:stretch>
            <a:fillRect/>
          </a:stretch>
        </p:blipFill>
        <p:spPr>
          <a:xfrm>
            <a:off x="75850" y="3429000"/>
            <a:ext cx="5715000" cy="3400425"/>
          </a:xfrm>
          <a:prstGeom prst="rect">
            <a:avLst/>
          </a:prstGeom>
        </p:spPr>
      </p:pic>
      <p:sp>
        <p:nvSpPr>
          <p:cNvPr id="6" name="TextBox 5">
            <a:extLst>
              <a:ext uri="{FF2B5EF4-FFF2-40B4-BE49-F238E27FC236}">
                <a16:creationId xmlns:a16="http://schemas.microsoft.com/office/drawing/2014/main" id="{152A0939-7CC7-640D-D1F2-80D80569C22B}"/>
              </a:ext>
            </a:extLst>
          </p:cNvPr>
          <p:cNvSpPr txBox="1"/>
          <p:nvPr/>
        </p:nvSpPr>
        <p:spPr>
          <a:xfrm>
            <a:off x="5975291" y="5368954"/>
            <a:ext cx="4838118" cy="369332"/>
          </a:xfrm>
          <a:prstGeom prst="rect">
            <a:avLst/>
          </a:prstGeom>
          <a:noFill/>
        </p:spPr>
        <p:txBody>
          <a:bodyPr wrap="square" rtlCol="0">
            <a:spAutoFit/>
          </a:bodyPr>
          <a:lstStyle/>
          <a:p>
            <a:r>
              <a:rPr lang="en-US" dirty="0"/>
              <a:t>Section One has a projected opening in 2025</a:t>
            </a:r>
          </a:p>
        </p:txBody>
      </p:sp>
    </p:spTree>
    <p:extLst>
      <p:ext uri="{BB962C8B-B14F-4D97-AF65-F5344CB8AC3E}">
        <p14:creationId xmlns:p14="http://schemas.microsoft.com/office/powerpoint/2010/main" val="660023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50BD2-172C-65EE-C6F0-4C7C1D9AA2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C21112-C4B6-C880-E49C-1393CEEBE124}"/>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5E4B9C54-3CBB-A4DE-91E4-A61F603A0045}"/>
              </a:ext>
            </a:extLst>
          </p:cNvPr>
          <p:cNvSpPr txBox="1"/>
          <p:nvPr/>
        </p:nvSpPr>
        <p:spPr>
          <a:xfrm>
            <a:off x="620785" y="738448"/>
            <a:ext cx="10318459" cy="3416320"/>
          </a:xfrm>
          <a:prstGeom prst="rect">
            <a:avLst/>
          </a:prstGeom>
          <a:noFill/>
        </p:spPr>
        <p:txBody>
          <a:bodyPr wrap="square">
            <a:spAutoFit/>
          </a:bodyPr>
          <a:lstStyle/>
          <a:p>
            <a:r>
              <a:rPr lang="en-US" dirty="0">
                <a:solidFill>
                  <a:srgbClr val="002060"/>
                </a:solidFill>
              </a:rPr>
              <a:t>BALTIMORE –The Frederick Douglass Tunnel Program sees the beginning of demolition.  The first of 47 residential and commercial properties that have been acquired by Amtrak are now under demolition.  This will modernize a 10-mile section of the Northeast Corridor. (**The </a:t>
            </a:r>
            <a:r>
              <a:rPr lang="en-US" b="1" dirty="0">
                <a:solidFill>
                  <a:srgbClr val="002060"/>
                </a:solidFill>
              </a:rPr>
              <a:t>Baltimore Port </a:t>
            </a:r>
            <a:r>
              <a:rPr lang="en-US" dirty="0">
                <a:solidFill>
                  <a:srgbClr val="002060"/>
                </a:solidFill>
              </a:rPr>
              <a:t>is the largest single handler of car/van shipments *850,000 came through in 2023.  With the bridge gone, both CSX and NS told customers that there would be delays </a:t>
            </a:r>
            <a:r>
              <a:rPr lang="en-US">
                <a:solidFill>
                  <a:srgbClr val="002060"/>
                </a:solidFill>
              </a:rPr>
              <a:t>in agricultural </a:t>
            </a:r>
            <a:r>
              <a:rPr lang="en-US" dirty="0">
                <a:solidFill>
                  <a:srgbClr val="002060"/>
                </a:solidFill>
              </a:rPr>
              <a:t>products, coffee &amp; sugar).</a:t>
            </a:r>
          </a:p>
          <a:p>
            <a:endParaRPr lang="en-US" dirty="0">
              <a:solidFill>
                <a:srgbClr val="002060"/>
              </a:solidFill>
            </a:endParaRPr>
          </a:p>
          <a:p>
            <a:r>
              <a:rPr lang="en-US" dirty="0">
                <a:solidFill>
                  <a:srgbClr val="002060"/>
                </a:solidFill>
              </a:rPr>
              <a:t>DENVER: The Regional Transportation District (RTD) will begin a reconstruction project for light rail track in downtown Denver. They are removing ALL current rail infrastructure, concrete, ballasts etc. Starting in May, the first of multiple phases will focus on five segments of at-grade rail and street intersections in the Downtown Loop at $152 million.  Phase 2,3 &amp; 5 will begin in ‘25.</a:t>
            </a:r>
          </a:p>
          <a:p>
            <a:endParaRPr lang="en-US" dirty="0"/>
          </a:p>
          <a:p>
            <a:endParaRPr lang="en-US" dirty="0"/>
          </a:p>
        </p:txBody>
      </p:sp>
      <p:pic>
        <p:nvPicPr>
          <p:cNvPr id="5" name="Picture 4">
            <a:extLst>
              <a:ext uri="{FF2B5EF4-FFF2-40B4-BE49-F238E27FC236}">
                <a16:creationId xmlns:a16="http://schemas.microsoft.com/office/drawing/2014/main" id="{1A94188E-DE26-D45B-B27E-89A1E59D2485}"/>
              </a:ext>
            </a:extLst>
          </p:cNvPr>
          <p:cNvPicPr>
            <a:picLocks noChangeAspect="1"/>
          </p:cNvPicPr>
          <p:nvPr/>
        </p:nvPicPr>
        <p:blipFill>
          <a:blip r:embed="rId3"/>
          <a:stretch>
            <a:fillRect/>
          </a:stretch>
        </p:blipFill>
        <p:spPr>
          <a:xfrm>
            <a:off x="6602136" y="3582291"/>
            <a:ext cx="3945272" cy="1847702"/>
          </a:xfrm>
          <a:prstGeom prst="rect">
            <a:avLst/>
          </a:prstGeom>
        </p:spPr>
      </p:pic>
      <p:sp>
        <p:nvSpPr>
          <p:cNvPr id="6" name="TextBox 5">
            <a:extLst>
              <a:ext uri="{FF2B5EF4-FFF2-40B4-BE49-F238E27FC236}">
                <a16:creationId xmlns:a16="http://schemas.microsoft.com/office/drawing/2014/main" id="{79A0F533-CFC9-F8B1-8966-A1BE5254884C}"/>
              </a:ext>
            </a:extLst>
          </p:cNvPr>
          <p:cNvSpPr txBox="1"/>
          <p:nvPr/>
        </p:nvSpPr>
        <p:spPr>
          <a:xfrm>
            <a:off x="1073791" y="369116"/>
            <a:ext cx="9546671" cy="369332"/>
          </a:xfrm>
          <a:prstGeom prst="rect">
            <a:avLst/>
          </a:prstGeom>
          <a:noFill/>
        </p:spPr>
        <p:txBody>
          <a:bodyPr wrap="square" rtlCol="0">
            <a:spAutoFit/>
          </a:bodyPr>
          <a:lstStyle/>
          <a:p>
            <a:r>
              <a:rPr lang="en-US" dirty="0"/>
              <a:t>    </a:t>
            </a:r>
            <a:r>
              <a:rPr lang="en-US" b="1" dirty="0">
                <a:solidFill>
                  <a:srgbClr val="002060"/>
                </a:solidFill>
              </a:rPr>
              <a:t>More Infrastructure Projects follow-up from the Bipartisan Infrastructure Law</a:t>
            </a:r>
          </a:p>
        </p:txBody>
      </p:sp>
      <p:sp>
        <p:nvSpPr>
          <p:cNvPr id="7" name="TextBox 6">
            <a:extLst>
              <a:ext uri="{FF2B5EF4-FFF2-40B4-BE49-F238E27FC236}">
                <a16:creationId xmlns:a16="http://schemas.microsoft.com/office/drawing/2014/main" id="{634FAC53-1FC2-15B7-0D61-DF33842DE29E}"/>
              </a:ext>
            </a:extLst>
          </p:cNvPr>
          <p:cNvSpPr txBox="1"/>
          <p:nvPr/>
        </p:nvSpPr>
        <p:spPr>
          <a:xfrm>
            <a:off x="753145" y="3582291"/>
            <a:ext cx="5689599" cy="2031325"/>
          </a:xfrm>
          <a:prstGeom prst="rect">
            <a:avLst/>
          </a:prstGeom>
          <a:noFill/>
        </p:spPr>
        <p:txBody>
          <a:bodyPr wrap="square" rtlCol="0">
            <a:spAutoFit/>
          </a:bodyPr>
          <a:lstStyle/>
          <a:p>
            <a:r>
              <a:rPr lang="en-US" dirty="0">
                <a:solidFill>
                  <a:srgbClr val="002060"/>
                </a:solidFill>
              </a:rPr>
              <a:t>PHILADELPHIA:  Amtrak states that six rail yards will be upgraded with new facilities to support maintenance, routine inspections, equipment repairs and service needs.  Amtrak is investing $5.5 Billion for 2024.</a:t>
            </a:r>
          </a:p>
          <a:p>
            <a:endParaRPr lang="en-US" dirty="0">
              <a:solidFill>
                <a:srgbClr val="002060"/>
              </a:solidFill>
            </a:endParaRPr>
          </a:p>
          <a:p>
            <a:r>
              <a:rPr lang="en-US" dirty="0">
                <a:solidFill>
                  <a:srgbClr val="002060"/>
                </a:solidFill>
              </a:rPr>
              <a:t>All rail project information comes from RT&amp;S Engineering’s latest March newsletter.</a:t>
            </a:r>
          </a:p>
        </p:txBody>
      </p:sp>
    </p:spTree>
    <p:extLst>
      <p:ext uri="{BB962C8B-B14F-4D97-AF65-F5344CB8AC3E}">
        <p14:creationId xmlns:p14="http://schemas.microsoft.com/office/powerpoint/2010/main" val="118485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1065402" y="599288"/>
            <a:ext cx="10373452" cy="5835067"/>
          </a:xfrm>
          <a:prstGeom prst="rect">
            <a:avLst/>
          </a:prstGeom>
        </p:spPr>
      </p:pic>
      <p:sp>
        <p:nvSpPr>
          <p:cNvPr id="3" name="TextBox 2">
            <a:extLst>
              <a:ext uri="{FF2B5EF4-FFF2-40B4-BE49-F238E27FC236}">
                <a16:creationId xmlns:a16="http://schemas.microsoft.com/office/drawing/2014/main" id="{4A29B7A9-28DF-682A-00F4-827C2DB012BF}"/>
              </a:ext>
            </a:extLst>
          </p:cNvPr>
          <p:cNvSpPr txBox="1"/>
          <p:nvPr/>
        </p:nvSpPr>
        <p:spPr>
          <a:xfrm>
            <a:off x="-75501" y="318782"/>
            <a:ext cx="1140903" cy="6463308"/>
          </a:xfrm>
          <a:prstGeom prst="rect">
            <a:avLst/>
          </a:prstGeom>
          <a:noFill/>
        </p:spPr>
        <p:txBody>
          <a:bodyPr wrap="square" rtlCol="0">
            <a:spAutoFit/>
          </a:bodyPr>
          <a:lstStyle/>
          <a:p>
            <a:r>
              <a:rPr lang="en-US" dirty="0"/>
              <a:t>TESLA delivered</a:t>
            </a:r>
          </a:p>
          <a:p>
            <a:r>
              <a:rPr lang="en-US" dirty="0"/>
              <a:t>9% fewer cars YOY.</a:t>
            </a:r>
          </a:p>
          <a:p>
            <a:endParaRPr lang="en-US" dirty="0"/>
          </a:p>
          <a:p>
            <a:r>
              <a:rPr lang="en-US" dirty="0"/>
              <a:t>TSLA is down 33% in 2024.</a:t>
            </a:r>
          </a:p>
          <a:p>
            <a:endParaRPr lang="en-US" dirty="0"/>
          </a:p>
          <a:p>
            <a:r>
              <a:rPr lang="en-US" dirty="0"/>
              <a:t>TSLA’s</a:t>
            </a:r>
          </a:p>
          <a:p>
            <a:r>
              <a:rPr lang="en-US" dirty="0"/>
              <a:t>worth</a:t>
            </a:r>
          </a:p>
          <a:p>
            <a:r>
              <a:rPr lang="en-US" dirty="0"/>
              <a:t>dropped</a:t>
            </a:r>
          </a:p>
          <a:p>
            <a:r>
              <a:rPr lang="en-US" dirty="0"/>
              <a:t>from its peak in November 2021</a:t>
            </a:r>
          </a:p>
          <a:p>
            <a:r>
              <a:rPr lang="en-US" dirty="0"/>
              <a:t>more than</a:t>
            </a:r>
          </a:p>
          <a:p>
            <a:r>
              <a:rPr lang="en-US" dirty="0"/>
              <a:t>$1.2 Trillion!</a:t>
            </a:r>
          </a:p>
          <a:p>
            <a:endParaRPr lang="en-US" dirty="0"/>
          </a:p>
          <a:p>
            <a:r>
              <a:rPr lang="en-US" dirty="0"/>
              <a:t>Lay-off 10% ---</a:t>
            </a:r>
          </a:p>
        </p:txBody>
      </p:sp>
      <p:pic>
        <p:nvPicPr>
          <p:cNvPr id="6" name="Picture 5">
            <a:extLst>
              <a:ext uri="{FF2B5EF4-FFF2-40B4-BE49-F238E27FC236}">
                <a16:creationId xmlns:a16="http://schemas.microsoft.com/office/drawing/2014/main" id="{01B07533-DD7D-367A-D38F-8AA84F5E50F7}"/>
              </a:ext>
            </a:extLst>
          </p:cNvPr>
          <p:cNvPicPr>
            <a:picLocks noChangeAspect="1"/>
          </p:cNvPicPr>
          <p:nvPr/>
        </p:nvPicPr>
        <p:blipFill>
          <a:blip r:embed="rId3"/>
          <a:stretch>
            <a:fillRect/>
          </a:stretch>
        </p:blipFill>
        <p:spPr>
          <a:xfrm>
            <a:off x="1065402" y="0"/>
            <a:ext cx="10874010" cy="6858000"/>
          </a:xfrm>
          <a:prstGeom prst="rect">
            <a:avLst/>
          </a:prstGeom>
        </p:spPr>
      </p:pic>
    </p:spTree>
    <p:extLst>
      <p:ext uri="{BB962C8B-B14F-4D97-AF65-F5344CB8AC3E}">
        <p14:creationId xmlns:p14="http://schemas.microsoft.com/office/powerpoint/2010/main" val="1127919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F834C-C815-D1D3-3FD7-B579F7A2A7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B77DA7-E798-C0CE-C8AF-E481704D137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DF09E0A7-51B8-FDB2-C3C1-C32DC4F077A3}"/>
              </a:ext>
            </a:extLst>
          </p:cNvPr>
          <p:cNvSpPr txBox="1"/>
          <p:nvPr/>
        </p:nvSpPr>
        <p:spPr>
          <a:xfrm>
            <a:off x="511728" y="287846"/>
            <a:ext cx="10927126" cy="5355312"/>
          </a:xfrm>
          <a:prstGeom prst="rect">
            <a:avLst/>
          </a:prstGeom>
          <a:noFill/>
        </p:spPr>
        <p:txBody>
          <a:bodyPr wrap="square">
            <a:spAutoFit/>
          </a:bodyPr>
          <a:lstStyle/>
          <a:p>
            <a:r>
              <a:rPr lang="en-US" dirty="0">
                <a:solidFill>
                  <a:srgbClr val="002060"/>
                </a:solidFill>
              </a:rPr>
              <a:t>            Archer Western-Turner Wins $855M Contract for DFW Terminal F</a:t>
            </a:r>
          </a:p>
          <a:p>
            <a:endParaRPr lang="en-US" dirty="0">
              <a:solidFill>
                <a:srgbClr val="002060"/>
              </a:solidFill>
            </a:endParaRPr>
          </a:p>
          <a:p>
            <a:r>
              <a:rPr lang="en-US" dirty="0">
                <a:solidFill>
                  <a:srgbClr val="002060"/>
                </a:solidFill>
              </a:rPr>
              <a:t>DFW Airport recently selected joint venture Innovation Next+ as the design-build contractor for its $855-million Terminal F and Skylink Station project.  The Irving, Texas-based JV includes Archer Western Construction LLC, Turner Construction Co., Phillips/May Corp., H.J. Russell &amp; Co. and CARCON Industries—plus design team members. The airport board voted on Feb. 1, 2024 to authorize a contract with the JV.</a:t>
            </a:r>
          </a:p>
          <a:p>
            <a:endParaRPr lang="en-US" dirty="0">
              <a:solidFill>
                <a:srgbClr val="002060"/>
              </a:solidFill>
            </a:endParaRPr>
          </a:p>
          <a:p>
            <a:r>
              <a:rPr lang="en-US" dirty="0">
                <a:solidFill>
                  <a:srgbClr val="002060"/>
                </a:solidFill>
              </a:rPr>
              <a:t>American Airlines signed a new 10-year lease agreement with the airport, which includes nearly $5 billion in capital. </a:t>
            </a:r>
          </a:p>
          <a:p>
            <a:endParaRPr lang="en-US" dirty="0">
              <a:solidFill>
                <a:srgbClr val="002060"/>
              </a:solidFill>
            </a:endParaRPr>
          </a:p>
          <a:p>
            <a:r>
              <a:rPr lang="en-US" dirty="0">
                <a:solidFill>
                  <a:srgbClr val="002060"/>
                </a:solidFill>
              </a:rPr>
              <a:t>Terminal F will be built to the south of the existing Terminal D, with an expected cost of $1.6 billion. The building will have 15 gates, and is scheduled to be completed in 2026.  Terminal C will be renovated at a cost of $2.72 Billion</a:t>
            </a:r>
          </a:p>
          <a:p>
            <a:endParaRPr lang="en-US" dirty="0">
              <a:solidFill>
                <a:srgbClr val="002060"/>
              </a:solidFill>
            </a:endParaRPr>
          </a:p>
          <a:p>
            <a:r>
              <a:rPr lang="en-US" b="1" u="sng" dirty="0">
                <a:solidFill>
                  <a:srgbClr val="002060"/>
                </a:solidFill>
              </a:rPr>
              <a:t>**THINK about what materials these projects will need and what companies will be providing products or services.</a:t>
            </a:r>
          </a:p>
          <a:p>
            <a:endParaRPr lang="en-US" b="1" u="sng" dirty="0">
              <a:solidFill>
                <a:srgbClr val="002060"/>
              </a:solidFill>
            </a:endParaRPr>
          </a:p>
          <a:p>
            <a:r>
              <a:rPr lang="en-US" dirty="0">
                <a:solidFill>
                  <a:srgbClr val="002060"/>
                </a:solidFill>
              </a:rPr>
              <a:t>OMG: Boeing!  United Airlines (suffering from pilot shortages YET) has asked pilots for voluntary leave for the month of May.  Why?  United uses Boeing jets for 81% of its mainline operations.  The airlines are having to re-certify the airplanes they have – and are sure they will have to waste their dollars reviewing any new inventory.</a:t>
            </a:r>
          </a:p>
          <a:p>
            <a:r>
              <a:rPr lang="en-US" dirty="0">
                <a:solidFill>
                  <a:srgbClr val="002060"/>
                </a:solidFill>
              </a:rPr>
              <a:t>Southwest which ONLY flies Boeing 737’s will hire about 50% fewer pilots and 60% fewer attendants than planned in 2024.  **American and Delta accounts for about 50% of their fleet being Boeing made.</a:t>
            </a:r>
          </a:p>
        </p:txBody>
      </p:sp>
      <p:sp>
        <p:nvSpPr>
          <p:cNvPr id="3" name="TextBox 2">
            <a:extLst>
              <a:ext uri="{FF2B5EF4-FFF2-40B4-BE49-F238E27FC236}">
                <a16:creationId xmlns:a16="http://schemas.microsoft.com/office/drawing/2014/main" id="{18EF2B29-6653-46F1-65A4-190ABF6579C1}"/>
              </a:ext>
            </a:extLst>
          </p:cNvPr>
          <p:cNvSpPr txBox="1"/>
          <p:nvPr/>
        </p:nvSpPr>
        <p:spPr>
          <a:xfrm>
            <a:off x="753147" y="5986021"/>
            <a:ext cx="10549592" cy="369332"/>
          </a:xfrm>
          <a:prstGeom prst="rect">
            <a:avLst/>
          </a:prstGeom>
          <a:solidFill>
            <a:schemeClr val="bg1"/>
          </a:solidFill>
        </p:spPr>
        <p:txBody>
          <a:bodyPr wrap="square" rtlCol="0">
            <a:spAutoFit/>
          </a:bodyPr>
          <a:lstStyle/>
          <a:p>
            <a:r>
              <a:rPr lang="en-US" b="1" dirty="0">
                <a:solidFill>
                  <a:srgbClr val="FF0000"/>
                </a:solidFill>
              </a:rPr>
              <a:t>Meanwhile BA delivered 83 planes in the 1</a:t>
            </a:r>
            <a:r>
              <a:rPr lang="en-US" b="1" baseline="30000" dirty="0">
                <a:solidFill>
                  <a:srgbClr val="FF0000"/>
                </a:solidFill>
              </a:rPr>
              <a:t>st</a:t>
            </a:r>
            <a:r>
              <a:rPr lang="en-US" b="1" dirty="0">
                <a:solidFill>
                  <a:srgbClr val="FF0000"/>
                </a:solidFill>
              </a:rPr>
              <a:t> Qtr. of 2024.  Normal delivery numbers should be 150+ planes</a:t>
            </a:r>
          </a:p>
        </p:txBody>
      </p:sp>
    </p:spTree>
    <p:extLst>
      <p:ext uri="{BB962C8B-B14F-4D97-AF65-F5344CB8AC3E}">
        <p14:creationId xmlns:p14="http://schemas.microsoft.com/office/powerpoint/2010/main" val="1676264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4B3CB-1A1D-D2EA-3269-5008CC833F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7611DEA-FC63-2219-1F1B-756B9E75438E}"/>
              </a:ext>
            </a:extLst>
          </p:cNvPr>
          <p:cNvPicPr>
            <a:picLocks noChangeAspect="1"/>
          </p:cNvPicPr>
          <p:nvPr/>
        </p:nvPicPr>
        <p:blipFill>
          <a:blip r:embed="rId2"/>
          <a:stretch>
            <a:fillRect/>
          </a:stretch>
        </p:blipFill>
        <p:spPr>
          <a:xfrm>
            <a:off x="528506" y="348494"/>
            <a:ext cx="10927126" cy="6146509"/>
          </a:xfrm>
          <a:prstGeom prst="rect">
            <a:avLst/>
          </a:prstGeom>
        </p:spPr>
      </p:pic>
      <p:pic>
        <p:nvPicPr>
          <p:cNvPr id="3" name="Picture 2">
            <a:extLst>
              <a:ext uri="{FF2B5EF4-FFF2-40B4-BE49-F238E27FC236}">
                <a16:creationId xmlns:a16="http://schemas.microsoft.com/office/drawing/2014/main" id="{0B9D3BC2-545B-0365-6CB3-7BF81DC06058}"/>
              </a:ext>
            </a:extLst>
          </p:cNvPr>
          <p:cNvPicPr>
            <a:picLocks noChangeAspect="1"/>
          </p:cNvPicPr>
          <p:nvPr/>
        </p:nvPicPr>
        <p:blipFill>
          <a:blip r:embed="rId3"/>
          <a:stretch>
            <a:fillRect/>
          </a:stretch>
        </p:blipFill>
        <p:spPr>
          <a:xfrm>
            <a:off x="1128623" y="348494"/>
            <a:ext cx="5236918" cy="3493311"/>
          </a:xfrm>
          <a:prstGeom prst="rect">
            <a:avLst/>
          </a:prstGeom>
        </p:spPr>
      </p:pic>
      <p:sp>
        <p:nvSpPr>
          <p:cNvPr id="4" name="TextBox 3">
            <a:extLst>
              <a:ext uri="{FF2B5EF4-FFF2-40B4-BE49-F238E27FC236}">
                <a16:creationId xmlns:a16="http://schemas.microsoft.com/office/drawing/2014/main" id="{FA83B366-41E8-A85B-1330-E3AA81BE450F}"/>
              </a:ext>
            </a:extLst>
          </p:cNvPr>
          <p:cNvSpPr txBox="1"/>
          <p:nvPr/>
        </p:nvSpPr>
        <p:spPr>
          <a:xfrm>
            <a:off x="6593747" y="864066"/>
            <a:ext cx="4362275" cy="3970318"/>
          </a:xfrm>
          <a:prstGeom prst="rect">
            <a:avLst/>
          </a:prstGeom>
          <a:noFill/>
        </p:spPr>
        <p:txBody>
          <a:bodyPr wrap="square" rtlCol="0">
            <a:spAutoFit/>
          </a:bodyPr>
          <a:lstStyle/>
          <a:p>
            <a:r>
              <a:rPr lang="en-US" dirty="0">
                <a:solidFill>
                  <a:srgbClr val="002060"/>
                </a:solidFill>
              </a:rPr>
              <a:t>*This man named Sam from Guangdong chose the Qin Plus plug-in hybrid from BYD. </a:t>
            </a:r>
          </a:p>
          <a:p>
            <a:endParaRPr lang="en-US" dirty="0">
              <a:solidFill>
                <a:srgbClr val="002060"/>
              </a:solidFill>
            </a:endParaRPr>
          </a:p>
          <a:p>
            <a:r>
              <a:rPr lang="en-US" dirty="0">
                <a:solidFill>
                  <a:srgbClr val="002060"/>
                </a:solidFill>
              </a:rPr>
              <a:t>At less than 100,000 yuan ($13,900), it fit his budget, and the ability to switch between battery power and an old-school internal combustion engine means he can save money on his daily commute and still take long road trips without worrying about recharging.</a:t>
            </a:r>
          </a:p>
          <a:p>
            <a:endParaRPr lang="en-US" dirty="0">
              <a:solidFill>
                <a:srgbClr val="002060"/>
              </a:solidFill>
            </a:endParaRPr>
          </a:p>
          <a:p>
            <a:r>
              <a:rPr lang="en-US" dirty="0">
                <a:solidFill>
                  <a:srgbClr val="002060"/>
                </a:solidFill>
              </a:rPr>
              <a:t>Last year, sales of plug-in hybrids increased 83%, compared with 21% growth for battery-only Evs.  STILL, overall vehicle sales fell 14% last year (*China Passenger Car Association).</a:t>
            </a:r>
          </a:p>
        </p:txBody>
      </p:sp>
      <p:sp>
        <p:nvSpPr>
          <p:cNvPr id="5" name="TextBox 4">
            <a:extLst>
              <a:ext uri="{FF2B5EF4-FFF2-40B4-BE49-F238E27FC236}">
                <a16:creationId xmlns:a16="http://schemas.microsoft.com/office/drawing/2014/main" id="{4EB02978-74F3-8BE0-FD80-7B822DAB179E}"/>
              </a:ext>
            </a:extLst>
          </p:cNvPr>
          <p:cNvSpPr txBox="1"/>
          <p:nvPr/>
        </p:nvSpPr>
        <p:spPr>
          <a:xfrm>
            <a:off x="796954" y="3926048"/>
            <a:ext cx="4999839" cy="1477328"/>
          </a:xfrm>
          <a:prstGeom prst="rect">
            <a:avLst/>
          </a:prstGeom>
          <a:noFill/>
        </p:spPr>
        <p:txBody>
          <a:bodyPr wrap="square" rtlCol="0">
            <a:spAutoFit/>
          </a:bodyPr>
          <a:lstStyle/>
          <a:p>
            <a:r>
              <a:rPr lang="en-US" dirty="0">
                <a:solidFill>
                  <a:srgbClr val="002060"/>
                </a:solidFill>
              </a:rPr>
              <a:t>BYD sold 3 Million vehicles in 2023.  </a:t>
            </a:r>
          </a:p>
          <a:p>
            <a:endParaRPr lang="en-US" dirty="0">
              <a:solidFill>
                <a:srgbClr val="002060"/>
              </a:solidFill>
            </a:endParaRPr>
          </a:p>
          <a:p>
            <a:r>
              <a:rPr lang="en-US" dirty="0">
                <a:solidFill>
                  <a:srgbClr val="002060"/>
                </a:solidFill>
              </a:rPr>
              <a:t>BYD became the best selling car brand in China last year.  It overtook Tesla to become the world’s largest EV maker in this last quarter.</a:t>
            </a:r>
          </a:p>
        </p:txBody>
      </p:sp>
    </p:spTree>
    <p:extLst>
      <p:ext uri="{BB962C8B-B14F-4D97-AF65-F5344CB8AC3E}">
        <p14:creationId xmlns:p14="http://schemas.microsoft.com/office/powerpoint/2010/main" val="3589670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B4D1-FF8E-2402-6A6D-08AB03D808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DA87D9-8037-0A04-4376-B2BBD9B3703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F95BB632-BEE7-CCF2-40C6-C0B070A8D84D}"/>
              </a:ext>
            </a:extLst>
          </p:cNvPr>
          <p:cNvSpPr txBox="1"/>
          <p:nvPr/>
        </p:nvSpPr>
        <p:spPr>
          <a:xfrm>
            <a:off x="753145" y="301667"/>
            <a:ext cx="10513270" cy="5262979"/>
          </a:xfrm>
          <a:prstGeom prst="rect">
            <a:avLst/>
          </a:prstGeom>
          <a:noFill/>
        </p:spPr>
        <p:txBody>
          <a:bodyPr wrap="square" rtlCol="0">
            <a:spAutoFit/>
          </a:bodyPr>
          <a:lstStyle/>
          <a:p>
            <a:r>
              <a:rPr lang="en-US" dirty="0">
                <a:solidFill>
                  <a:srgbClr val="002060"/>
                </a:solidFill>
              </a:rPr>
              <a:t>        Consumer Reports 2024 –TOP 10 cars in each category:</a:t>
            </a:r>
          </a:p>
          <a:p>
            <a:endParaRPr lang="en-US" dirty="0">
              <a:solidFill>
                <a:srgbClr val="002060"/>
              </a:solidFill>
            </a:endParaRPr>
          </a:p>
          <a:p>
            <a:r>
              <a:rPr lang="en-US" dirty="0">
                <a:solidFill>
                  <a:srgbClr val="002060"/>
                </a:solidFill>
              </a:rPr>
              <a:t>Subaru Forester (Compact SUV)</a:t>
            </a:r>
          </a:p>
          <a:p>
            <a:r>
              <a:rPr lang="en-US" dirty="0">
                <a:solidFill>
                  <a:srgbClr val="002060"/>
                </a:solidFill>
              </a:rPr>
              <a:t>Subaru Crosstrek (Sub compact)</a:t>
            </a:r>
          </a:p>
          <a:p>
            <a:endParaRPr lang="en-US" sz="800" dirty="0">
              <a:solidFill>
                <a:srgbClr val="002060"/>
              </a:solidFill>
            </a:endParaRPr>
          </a:p>
          <a:p>
            <a:r>
              <a:rPr lang="en-US" dirty="0">
                <a:solidFill>
                  <a:srgbClr val="002060"/>
                </a:solidFill>
              </a:rPr>
              <a:t>Toyota Camry Hybrid (Midsize)</a:t>
            </a:r>
          </a:p>
          <a:p>
            <a:r>
              <a:rPr lang="en-US" dirty="0">
                <a:solidFill>
                  <a:srgbClr val="002060"/>
                </a:solidFill>
              </a:rPr>
              <a:t>Toyota Prius / Prius Prime</a:t>
            </a:r>
          </a:p>
          <a:p>
            <a:r>
              <a:rPr lang="en-US" dirty="0">
                <a:solidFill>
                  <a:srgbClr val="002060"/>
                </a:solidFill>
              </a:rPr>
              <a:t>Toyota Highlander Hybrid (Mid size SUV)</a:t>
            </a:r>
          </a:p>
          <a:p>
            <a:r>
              <a:rPr lang="en-US" dirty="0">
                <a:solidFill>
                  <a:srgbClr val="002060"/>
                </a:solidFill>
              </a:rPr>
              <a:t>Toyota RAV4 Prime</a:t>
            </a:r>
          </a:p>
          <a:p>
            <a:endParaRPr lang="en-US" sz="800" dirty="0">
              <a:solidFill>
                <a:srgbClr val="002060"/>
              </a:solidFill>
            </a:endParaRPr>
          </a:p>
          <a:p>
            <a:r>
              <a:rPr lang="en-US" dirty="0">
                <a:solidFill>
                  <a:srgbClr val="002060"/>
                </a:solidFill>
              </a:rPr>
              <a:t>Ford Maverick Hybrid Pick-up</a:t>
            </a:r>
          </a:p>
          <a:p>
            <a:endParaRPr lang="en-US" sz="800" dirty="0">
              <a:solidFill>
                <a:srgbClr val="002060"/>
              </a:solidFill>
            </a:endParaRPr>
          </a:p>
          <a:p>
            <a:r>
              <a:rPr lang="en-US" dirty="0">
                <a:solidFill>
                  <a:srgbClr val="002060"/>
                </a:solidFill>
              </a:rPr>
              <a:t>Tesla Model Y (All electric)</a:t>
            </a:r>
          </a:p>
          <a:p>
            <a:endParaRPr lang="en-US" sz="800" dirty="0">
              <a:solidFill>
                <a:srgbClr val="002060"/>
              </a:solidFill>
            </a:endParaRPr>
          </a:p>
          <a:p>
            <a:r>
              <a:rPr lang="en-US" dirty="0">
                <a:solidFill>
                  <a:srgbClr val="002060"/>
                </a:solidFill>
              </a:rPr>
              <a:t>Mazda 3 (small car)</a:t>
            </a:r>
          </a:p>
          <a:p>
            <a:endParaRPr lang="en-US" sz="800" dirty="0">
              <a:solidFill>
                <a:srgbClr val="002060"/>
              </a:solidFill>
            </a:endParaRPr>
          </a:p>
          <a:p>
            <a:r>
              <a:rPr lang="en-US" dirty="0">
                <a:solidFill>
                  <a:srgbClr val="002060"/>
                </a:solidFill>
              </a:rPr>
              <a:t>BMW X5 PHEV (luxury)</a:t>
            </a:r>
          </a:p>
          <a:p>
            <a:endParaRPr lang="en-US" sz="800" dirty="0">
              <a:solidFill>
                <a:srgbClr val="002060"/>
              </a:solidFill>
            </a:endParaRPr>
          </a:p>
          <a:p>
            <a:r>
              <a:rPr lang="en-US" dirty="0">
                <a:solidFill>
                  <a:srgbClr val="002060"/>
                </a:solidFill>
              </a:rPr>
              <a:t>**BYD keeps cutting prices.  The Seagull hatchback EV is now less than $10,000 – global threat/competition</a:t>
            </a:r>
          </a:p>
          <a:p>
            <a:endParaRPr lang="en-US" dirty="0">
              <a:solidFill>
                <a:srgbClr val="002060"/>
              </a:solidFill>
            </a:endParaRPr>
          </a:p>
          <a:p>
            <a:r>
              <a:rPr lang="en-US" dirty="0">
                <a:solidFill>
                  <a:srgbClr val="002060"/>
                </a:solidFill>
              </a:rPr>
              <a:t>**03-22-24: Stellantis to cut 4000 white collar jobs in the U.S. (Jeep &amp; Ram) to shift product line up toward EV’s</a:t>
            </a:r>
          </a:p>
          <a:p>
            <a:r>
              <a:rPr lang="en-US" dirty="0">
                <a:solidFill>
                  <a:srgbClr val="002060"/>
                </a:solidFill>
              </a:rPr>
              <a:t>**04-15-24: Tesla will lay-off 10% of their workforce.</a:t>
            </a:r>
          </a:p>
        </p:txBody>
      </p:sp>
    </p:spTree>
    <p:extLst>
      <p:ext uri="{BB962C8B-B14F-4D97-AF65-F5344CB8AC3E}">
        <p14:creationId xmlns:p14="http://schemas.microsoft.com/office/powerpoint/2010/main" val="2023736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62679"/>
            <a:ext cx="10927126" cy="6146509"/>
          </a:xfrm>
          <a:prstGeom prst="rect">
            <a:avLst/>
          </a:prstGeom>
        </p:spPr>
      </p:pic>
      <p:pic>
        <p:nvPicPr>
          <p:cNvPr id="3" name="Picture 2">
            <a:extLst>
              <a:ext uri="{FF2B5EF4-FFF2-40B4-BE49-F238E27FC236}">
                <a16:creationId xmlns:a16="http://schemas.microsoft.com/office/drawing/2014/main" id="{F4DA5787-E2D6-9B25-EF0A-7928E73D2B7B}"/>
              </a:ext>
            </a:extLst>
          </p:cNvPr>
          <p:cNvPicPr>
            <a:picLocks noChangeAspect="1"/>
          </p:cNvPicPr>
          <p:nvPr/>
        </p:nvPicPr>
        <p:blipFill>
          <a:blip r:embed="rId3"/>
          <a:stretch>
            <a:fillRect/>
          </a:stretch>
        </p:blipFill>
        <p:spPr>
          <a:xfrm>
            <a:off x="3597976" y="360401"/>
            <a:ext cx="7559381" cy="5033720"/>
          </a:xfrm>
          <a:prstGeom prst="rect">
            <a:avLst/>
          </a:prstGeom>
        </p:spPr>
      </p:pic>
      <p:sp>
        <p:nvSpPr>
          <p:cNvPr id="4" name="TextBox 3">
            <a:extLst>
              <a:ext uri="{FF2B5EF4-FFF2-40B4-BE49-F238E27FC236}">
                <a16:creationId xmlns:a16="http://schemas.microsoft.com/office/drawing/2014/main" id="{EB44D5AB-6A8C-0622-3107-1A9E26D5698E}"/>
              </a:ext>
            </a:extLst>
          </p:cNvPr>
          <p:cNvSpPr txBox="1"/>
          <p:nvPr/>
        </p:nvSpPr>
        <p:spPr>
          <a:xfrm>
            <a:off x="753146" y="360401"/>
            <a:ext cx="2719896" cy="5201424"/>
          </a:xfrm>
          <a:prstGeom prst="rect">
            <a:avLst/>
          </a:prstGeom>
          <a:noFill/>
        </p:spPr>
        <p:txBody>
          <a:bodyPr wrap="square" rtlCol="0">
            <a:spAutoFit/>
          </a:bodyPr>
          <a:lstStyle/>
          <a:p>
            <a:r>
              <a:rPr lang="en-US" dirty="0">
                <a:solidFill>
                  <a:srgbClr val="002060"/>
                </a:solidFill>
              </a:rPr>
              <a:t>        JOBY (*So Cool)</a:t>
            </a:r>
          </a:p>
          <a:p>
            <a:endParaRPr lang="en-US" sz="800" dirty="0">
              <a:solidFill>
                <a:srgbClr val="002060"/>
              </a:solidFill>
            </a:endParaRPr>
          </a:p>
          <a:p>
            <a:r>
              <a:rPr lang="en-US" dirty="0">
                <a:solidFill>
                  <a:srgbClr val="002060"/>
                </a:solidFill>
              </a:rPr>
              <a:t>Joby Aviation expects to launch its flying taxi service first in Dubai. Work on a partnership with the Gulf emirate is “a bit more advanced in the approach that they’re taking,”  Joby’s president of operations, said in an interview. </a:t>
            </a:r>
          </a:p>
          <a:p>
            <a:r>
              <a:rPr lang="en-US" dirty="0">
                <a:solidFill>
                  <a:srgbClr val="002060"/>
                </a:solidFill>
              </a:rPr>
              <a:t>The Toyota-backed company said in February that it was targeting initial operations by 2025 in Dubai, where it won a six-year exclusive agreement to operate its electric air-taxi services.</a:t>
            </a:r>
          </a:p>
        </p:txBody>
      </p:sp>
      <p:sp>
        <p:nvSpPr>
          <p:cNvPr id="5" name="TextBox 4">
            <a:extLst>
              <a:ext uri="{FF2B5EF4-FFF2-40B4-BE49-F238E27FC236}">
                <a16:creationId xmlns:a16="http://schemas.microsoft.com/office/drawing/2014/main" id="{C09FB9DC-9C44-180A-FEB9-DC869E0082EC}"/>
              </a:ext>
            </a:extLst>
          </p:cNvPr>
          <p:cNvSpPr txBox="1"/>
          <p:nvPr/>
        </p:nvSpPr>
        <p:spPr>
          <a:xfrm>
            <a:off x="3657600" y="5457365"/>
            <a:ext cx="6803472" cy="369332"/>
          </a:xfrm>
          <a:prstGeom prst="rect">
            <a:avLst/>
          </a:prstGeom>
          <a:noFill/>
        </p:spPr>
        <p:txBody>
          <a:bodyPr wrap="square" rtlCol="0">
            <a:spAutoFit/>
          </a:bodyPr>
          <a:lstStyle/>
          <a:p>
            <a:r>
              <a:rPr lang="en-US" dirty="0">
                <a:solidFill>
                  <a:srgbClr val="002060"/>
                </a:solidFill>
              </a:rPr>
              <a:t>Joby Aviation electric vertical take-off and landing aircraft / Bloomberg</a:t>
            </a:r>
          </a:p>
        </p:txBody>
      </p:sp>
    </p:spTree>
    <p:extLst>
      <p:ext uri="{BB962C8B-B14F-4D97-AF65-F5344CB8AC3E}">
        <p14:creationId xmlns:p14="http://schemas.microsoft.com/office/powerpoint/2010/main" val="4014548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A93B2-3473-5CE8-47DA-3DD63AB8E71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DB317E24-D8FB-B90D-4838-8BB4DB0F12F4}"/>
              </a:ext>
            </a:extLst>
          </p:cNvPr>
          <p:cNvSpPr txBox="1"/>
          <p:nvPr/>
        </p:nvSpPr>
        <p:spPr>
          <a:xfrm>
            <a:off x="989901" y="568802"/>
            <a:ext cx="9739618" cy="5078313"/>
          </a:xfrm>
          <a:prstGeom prst="rect">
            <a:avLst/>
          </a:prstGeom>
          <a:noFill/>
        </p:spPr>
        <p:txBody>
          <a:bodyPr wrap="square">
            <a:spAutoFit/>
          </a:bodyPr>
          <a:lstStyle/>
          <a:p>
            <a:endParaRPr lang="en-US" sz="900" b="1" dirty="0">
              <a:solidFill>
                <a:srgbClr val="002060"/>
              </a:solidFill>
            </a:endParaRPr>
          </a:p>
          <a:p>
            <a:r>
              <a:rPr lang="en-US" b="1" dirty="0">
                <a:solidFill>
                  <a:srgbClr val="002060"/>
                </a:solidFill>
              </a:rPr>
              <a:t>NEW HOMES SALES --Plentiful Inventory Putting a Lid on Prices</a:t>
            </a:r>
            <a:r>
              <a:rPr lang="en-US" dirty="0">
                <a:solidFill>
                  <a:srgbClr val="002060"/>
                </a:solidFill>
              </a:rPr>
              <a:t>:</a:t>
            </a:r>
          </a:p>
          <a:p>
            <a:endParaRPr lang="en-US" dirty="0">
              <a:solidFill>
                <a:srgbClr val="002060"/>
              </a:solidFill>
            </a:endParaRPr>
          </a:p>
          <a:p>
            <a:r>
              <a:rPr lang="en-US" dirty="0">
                <a:solidFill>
                  <a:srgbClr val="002060"/>
                </a:solidFill>
              </a:rPr>
              <a:t>Inventory remains abundant in the new home market as inventory improved for a sixth consecutive month. The 456K homes in inventory translates to 8.3 months' supply at the current sales pace, down from 8.9 in November but level with December.</a:t>
            </a:r>
          </a:p>
          <a:p>
            <a:endParaRPr lang="en-US" dirty="0">
              <a:solidFill>
                <a:srgbClr val="002060"/>
              </a:solidFill>
            </a:endParaRPr>
          </a:p>
          <a:p>
            <a:r>
              <a:rPr lang="en-US" dirty="0">
                <a:solidFill>
                  <a:srgbClr val="002060"/>
                </a:solidFill>
              </a:rPr>
              <a:t>The median new home price rose 1.8% over the month to $420,700. </a:t>
            </a:r>
            <a:r>
              <a:rPr lang="en-US" b="1" dirty="0">
                <a:solidFill>
                  <a:srgbClr val="002060"/>
                </a:solidFill>
              </a:rPr>
              <a:t>New home prices have now fallen on an annual basis for five straight months, but January's decline was the shallowest since August 2023 </a:t>
            </a:r>
            <a:r>
              <a:rPr lang="en-US" dirty="0">
                <a:solidFill>
                  <a:srgbClr val="002060"/>
                </a:solidFill>
              </a:rPr>
              <a:t>when prices were essentially flat over the year.</a:t>
            </a:r>
          </a:p>
          <a:p>
            <a:endParaRPr lang="en-US" dirty="0">
              <a:solidFill>
                <a:srgbClr val="002060"/>
              </a:solidFill>
            </a:endParaRPr>
          </a:p>
          <a:p>
            <a:r>
              <a:rPr lang="en-US" dirty="0">
                <a:solidFill>
                  <a:srgbClr val="002060"/>
                </a:solidFill>
              </a:rPr>
              <a:t>Price dynamics remain favorable for buyers in the new home market compared to the resale market. The median existing single-family home price rose 5.0% year-over-year in January as tight supply for existing homes continues to place upward pressure on prices.</a:t>
            </a:r>
          </a:p>
          <a:p>
            <a:endParaRPr lang="en-US" dirty="0">
              <a:solidFill>
                <a:srgbClr val="002060"/>
              </a:solidFill>
            </a:endParaRPr>
          </a:p>
          <a:p>
            <a:r>
              <a:rPr lang="en-US" dirty="0">
                <a:solidFill>
                  <a:srgbClr val="002060"/>
                </a:solidFill>
              </a:rPr>
              <a:t>As mortgage rates have stabilized, home builders have </a:t>
            </a:r>
            <a:r>
              <a:rPr lang="en-US" u="sng" dirty="0">
                <a:solidFill>
                  <a:srgbClr val="002060"/>
                </a:solidFill>
              </a:rPr>
              <a:t>pulled back on offering buyer incentives</a:t>
            </a:r>
            <a:r>
              <a:rPr lang="en-US" dirty="0">
                <a:solidFill>
                  <a:srgbClr val="002060"/>
                </a:solidFill>
              </a:rPr>
              <a:t>. Per the </a:t>
            </a:r>
            <a:r>
              <a:rPr lang="en-US" b="1" dirty="0">
                <a:solidFill>
                  <a:srgbClr val="002060"/>
                </a:solidFill>
              </a:rPr>
              <a:t>National Association of Home Builders </a:t>
            </a:r>
            <a:r>
              <a:rPr lang="en-US" dirty="0">
                <a:solidFill>
                  <a:srgbClr val="002060"/>
                </a:solidFill>
              </a:rPr>
              <a:t>February </a:t>
            </a:r>
            <a:r>
              <a:rPr lang="en-US" u="sng" dirty="0">
                <a:solidFill>
                  <a:srgbClr val="002060"/>
                </a:solidFill>
              </a:rPr>
              <a:t>HMI</a:t>
            </a:r>
            <a:r>
              <a:rPr lang="en-US" dirty="0">
                <a:solidFill>
                  <a:srgbClr val="002060"/>
                </a:solidFill>
              </a:rPr>
              <a:t> survey, just 25% of home builders reported cutting prices, down from 31% in January and 36% in December</a:t>
            </a:r>
            <a:r>
              <a:rPr lang="en-US" dirty="0"/>
              <a:t>.</a:t>
            </a:r>
          </a:p>
        </p:txBody>
      </p:sp>
    </p:spTree>
    <p:extLst>
      <p:ext uri="{BB962C8B-B14F-4D97-AF65-F5344CB8AC3E}">
        <p14:creationId xmlns:p14="http://schemas.microsoft.com/office/powerpoint/2010/main" val="639191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7219-19D3-C97F-C8CE-C2DA9FB153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F041BC-445F-4CBC-5AC6-D5138F615ED8}"/>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4C83F55F-79D9-E7C5-B509-C09A6F562A9B}"/>
              </a:ext>
            </a:extLst>
          </p:cNvPr>
          <p:cNvPicPr>
            <a:picLocks noChangeAspect="1"/>
          </p:cNvPicPr>
          <p:nvPr/>
        </p:nvPicPr>
        <p:blipFill>
          <a:blip r:embed="rId3"/>
          <a:stretch>
            <a:fillRect/>
          </a:stretch>
        </p:blipFill>
        <p:spPr>
          <a:xfrm>
            <a:off x="3947150" y="287846"/>
            <a:ext cx="6562725" cy="5476875"/>
          </a:xfrm>
          <a:prstGeom prst="rect">
            <a:avLst/>
          </a:prstGeom>
        </p:spPr>
      </p:pic>
      <p:sp>
        <p:nvSpPr>
          <p:cNvPr id="5" name="TextBox 4">
            <a:extLst>
              <a:ext uri="{FF2B5EF4-FFF2-40B4-BE49-F238E27FC236}">
                <a16:creationId xmlns:a16="http://schemas.microsoft.com/office/drawing/2014/main" id="{87CB331A-221A-6168-344A-E7929520D8B2}"/>
              </a:ext>
            </a:extLst>
          </p:cNvPr>
          <p:cNvSpPr txBox="1"/>
          <p:nvPr/>
        </p:nvSpPr>
        <p:spPr>
          <a:xfrm>
            <a:off x="847287" y="822121"/>
            <a:ext cx="2583809" cy="2585323"/>
          </a:xfrm>
          <a:prstGeom prst="rect">
            <a:avLst/>
          </a:prstGeom>
          <a:noFill/>
        </p:spPr>
        <p:txBody>
          <a:bodyPr wrap="square" rtlCol="0">
            <a:spAutoFit/>
          </a:bodyPr>
          <a:lstStyle/>
          <a:p>
            <a:r>
              <a:rPr lang="en-US" dirty="0">
                <a:solidFill>
                  <a:srgbClr val="002060"/>
                </a:solidFill>
              </a:rPr>
              <a:t>MORTGAGE RATES AT NEARLY 7% HURTS --- </a:t>
            </a:r>
          </a:p>
          <a:p>
            <a:endParaRPr lang="en-US" dirty="0">
              <a:solidFill>
                <a:srgbClr val="002060"/>
              </a:solidFill>
            </a:endParaRPr>
          </a:p>
          <a:p>
            <a:r>
              <a:rPr lang="en-US" dirty="0">
                <a:solidFill>
                  <a:srgbClr val="002060"/>
                </a:solidFill>
              </a:rPr>
              <a:t>BUYERS DON’T LIKE THE HIGHER FOR LONGER SCENARIO</a:t>
            </a:r>
          </a:p>
          <a:p>
            <a:endParaRPr lang="en-US" dirty="0">
              <a:solidFill>
                <a:srgbClr val="002060"/>
              </a:solidFill>
            </a:endParaRPr>
          </a:p>
          <a:p>
            <a:r>
              <a:rPr lang="en-US" dirty="0">
                <a:solidFill>
                  <a:srgbClr val="002060"/>
                </a:solidFill>
              </a:rPr>
              <a:t>NEITHER DO THE BUILDERS</a:t>
            </a:r>
          </a:p>
        </p:txBody>
      </p:sp>
    </p:spTree>
    <p:extLst>
      <p:ext uri="{BB962C8B-B14F-4D97-AF65-F5344CB8AC3E}">
        <p14:creationId xmlns:p14="http://schemas.microsoft.com/office/powerpoint/2010/main" val="4207448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4CA10-FCAB-09C4-8D2D-2EA33818A3B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0987DB-6057-7595-849C-6A0F4E52BE84}"/>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6BF6F710-1226-FB50-B7B1-47CF7D4952E1}"/>
              </a:ext>
            </a:extLst>
          </p:cNvPr>
          <p:cNvPicPr>
            <a:picLocks noChangeAspect="1"/>
          </p:cNvPicPr>
          <p:nvPr/>
        </p:nvPicPr>
        <p:blipFill>
          <a:blip r:embed="rId3"/>
          <a:stretch>
            <a:fillRect/>
          </a:stretch>
        </p:blipFill>
        <p:spPr>
          <a:xfrm>
            <a:off x="1151166" y="287846"/>
            <a:ext cx="7103600" cy="5453345"/>
          </a:xfrm>
          <a:prstGeom prst="rect">
            <a:avLst/>
          </a:prstGeom>
        </p:spPr>
      </p:pic>
      <p:pic>
        <p:nvPicPr>
          <p:cNvPr id="4" name="Picture 3">
            <a:extLst>
              <a:ext uri="{FF2B5EF4-FFF2-40B4-BE49-F238E27FC236}">
                <a16:creationId xmlns:a16="http://schemas.microsoft.com/office/drawing/2014/main" id="{3AB4E90B-341B-3979-70D1-D7A77A0F8458}"/>
              </a:ext>
            </a:extLst>
          </p:cNvPr>
          <p:cNvPicPr>
            <a:picLocks noChangeAspect="1"/>
          </p:cNvPicPr>
          <p:nvPr/>
        </p:nvPicPr>
        <p:blipFill>
          <a:blip r:embed="rId4"/>
          <a:stretch>
            <a:fillRect/>
          </a:stretch>
        </p:blipFill>
        <p:spPr>
          <a:xfrm>
            <a:off x="8529960" y="1396817"/>
            <a:ext cx="2633700" cy="2688569"/>
          </a:xfrm>
          <a:prstGeom prst="rect">
            <a:avLst/>
          </a:prstGeom>
        </p:spPr>
      </p:pic>
    </p:spTree>
    <p:extLst>
      <p:ext uri="{BB962C8B-B14F-4D97-AF65-F5344CB8AC3E}">
        <p14:creationId xmlns:p14="http://schemas.microsoft.com/office/powerpoint/2010/main" val="600927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55E0-B3A3-2BB1-F43A-3A62F655AC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5ED1F5-1445-26E0-5CC1-896923763EBD}"/>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3118D50D-52BD-072F-0446-00B9B11EE0F5}"/>
              </a:ext>
            </a:extLst>
          </p:cNvPr>
          <p:cNvPicPr>
            <a:picLocks noChangeAspect="1"/>
          </p:cNvPicPr>
          <p:nvPr/>
        </p:nvPicPr>
        <p:blipFill>
          <a:blip r:embed="rId3"/>
          <a:stretch>
            <a:fillRect/>
          </a:stretch>
        </p:blipFill>
        <p:spPr>
          <a:xfrm>
            <a:off x="1222467" y="287846"/>
            <a:ext cx="7116190" cy="5463010"/>
          </a:xfrm>
          <a:prstGeom prst="rect">
            <a:avLst/>
          </a:prstGeom>
        </p:spPr>
      </p:pic>
      <p:sp>
        <p:nvSpPr>
          <p:cNvPr id="6" name="TextBox 5">
            <a:extLst>
              <a:ext uri="{FF2B5EF4-FFF2-40B4-BE49-F238E27FC236}">
                <a16:creationId xmlns:a16="http://schemas.microsoft.com/office/drawing/2014/main" id="{1A6DE8F9-CAF0-7D43-5C01-DF04FD4CBF4E}"/>
              </a:ext>
            </a:extLst>
          </p:cNvPr>
          <p:cNvSpPr txBox="1"/>
          <p:nvPr/>
        </p:nvSpPr>
        <p:spPr>
          <a:xfrm>
            <a:off x="8707772" y="1249960"/>
            <a:ext cx="2457975" cy="3970318"/>
          </a:xfrm>
          <a:prstGeom prst="rect">
            <a:avLst/>
          </a:prstGeom>
          <a:noFill/>
        </p:spPr>
        <p:txBody>
          <a:bodyPr wrap="square" rtlCol="0">
            <a:spAutoFit/>
          </a:bodyPr>
          <a:lstStyle/>
          <a:p>
            <a:r>
              <a:rPr lang="en-US" dirty="0">
                <a:solidFill>
                  <a:srgbClr val="FF0000"/>
                </a:solidFill>
              </a:rPr>
              <a:t>Most recent data on median new home price</a:t>
            </a:r>
          </a:p>
          <a:p>
            <a:r>
              <a:rPr lang="en-US" dirty="0">
                <a:solidFill>
                  <a:srgbClr val="FF0000"/>
                </a:solidFill>
              </a:rPr>
              <a:t>Is</a:t>
            </a:r>
          </a:p>
          <a:p>
            <a:r>
              <a:rPr lang="en-US" dirty="0">
                <a:solidFill>
                  <a:srgbClr val="FF0000"/>
                </a:solidFill>
              </a:rPr>
              <a:t>At</a:t>
            </a:r>
          </a:p>
          <a:p>
            <a:r>
              <a:rPr lang="en-US" dirty="0">
                <a:solidFill>
                  <a:srgbClr val="FF0000"/>
                </a:solidFill>
              </a:rPr>
              <a:t>$420,700 !!!!!</a:t>
            </a:r>
          </a:p>
          <a:p>
            <a:endParaRPr lang="en-US" dirty="0">
              <a:solidFill>
                <a:srgbClr val="FF0000"/>
              </a:solidFill>
            </a:endParaRPr>
          </a:p>
          <a:p>
            <a:r>
              <a:rPr lang="en-US" dirty="0">
                <a:solidFill>
                  <a:srgbClr val="FF0000"/>
                </a:solidFill>
              </a:rPr>
              <a:t>January, 2024:</a:t>
            </a:r>
          </a:p>
          <a:p>
            <a:r>
              <a:rPr lang="en-US" dirty="0">
                <a:solidFill>
                  <a:srgbClr val="FF0000"/>
                </a:solidFill>
              </a:rPr>
              <a:t>U.S. Dept of Commerce</a:t>
            </a:r>
          </a:p>
          <a:p>
            <a:r>
              <a:rPr lang="en-US" dirty="0">
                <a:solidFill>
                  <a:srgbClr val="FF0000"/>
                </a:solidFill>
              </a:rPr>
              <a:t>Wells Fargo Economics</a:t>
            </a:r>
          </a:p>
          <a:p>
            <a:endParaRPr lang="en-US" dirty="0">
              <a:solidFill>
                <a:srgbClr val="FF0000"/>
              </a:solidFill>
            </a:endParaRPr>
          </a:p>
          <a:p>
            <a:r>
              <a:rPr lang="en-US" dirty="0">
                <a:solidFill>
                  <a:srgbClr val="FF0000"/>
                </a:solidFill>
              </a:rPr>
              <a:t>More recent news says prices dropped 3+%</a:t>
            </a:r>
          </a:p>
          <a:p>
            <a:r>
              <a:rPr lang="en-US" dirty="0">
                <a:solidFill>
                  <a:srgbClr val="FF0000"/>
                </a:solidFill>
              </a:rPr>
              <a:t>Remember, real estate is local ---</a:t>
            </a:r>
          </a:p>
        </p:txBody>
      </p:sp>
    </p:spTree>
    <p:extLst>
      <p:ext uri="{BB962C8B-B14F-4D97-AF65-F5344CB8AC3E}">
        <p14:creationId xmlns:p14="http://schemas.microsoft.com/office/powerpoint/2010/main" val="1646455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A93B2-3473-5CE8-47DA-3DD63AB8E71D}"/>
              </a:ext>
            </a:extLst>
          </p:cNvPr>
          <p:cNvPicPr>
            <a:picLocks noChangeAspect="1"/>
          </p:cNvPicPr>
          <p:nvPr/>
        </p:nvPicPr>
        <p:blipFill>
          <a:blip r:embed="rId2"/>
          <a:stretch>
            <a:fillRect/>
          </a:stretch>
        </p:blipFill>
        <p:spPr>
          <a:xfrm>
            <a:off x="511728" y="355745"/>
            <a:ext cx="10927126" cy="6146509"/>
          </a:xfrm>
          <a:prstGeom prst="rect">
            <a:avLst/>
          </a:prstGeom>
        </p:spPr>
      </p:pic>
      <p:pic>
        <p:nvPicPr>
          <p:cNvPr id="3" name="Picture 2">
            <a:extLst>
              <a:ext uri="{FF2B5EF4-FFF2-40B4-BE49-F238E27FC236}">
                <a16:creationId xmlns:a16="http://schemas.microsoft.com/office/drawing/2014/main" id="{B1A5B2EF-E9F3-52B2-2F2C-E40C8D171998}"/>
              </a:ext>
            </a:extLst>
          </p:cNvPr>
          <p:cNvPicPr>
            <a:picLocks noChangeAspect="1"/>
          </p:cNvPicPr>
          <p:nvPr/>
        </p:nvPicPr>
        <p:blipFill>
          <a:blip r:embed="rId3"/>
          <a:stretch>
            <a:fillRect/>
          </a:stretch>
        </p:blipFill>
        <p:spPr>
          <a:xfrm>
            <a:off x="4584887" y="355745"/>
            <a:ext cx="6046934" cy="5420418"/>
          </a:xfrm>
          <a:prstGeom prst="rect">
            <a:avLst/>
          </a:prstGeom>
        </p:spPr>
      </p:pic>
      <p:sp>
        <p:nvSpPr>
          <p:cNvPr id="4" name="TextBox 3">
            <a:extLst>
              <a:ext uri="{FF2B5EF4-FFF2-40B4-BE49-F238E27FC236}">
                <a16:creationId xmlns:a16="http://schemas.microsoft.com/office/drawing/2014/main" id="{81009E97-DB7B-36EF-16C1-E2A473309029}"/>
              </a:ext>
            </a:extLst>
          </p:cNvPr>
          <p:cNvSpPr txBox="1"/>
          <p:nvPr/>
        </p:nvSpPr>
        <p:spPr>
          <a:xfrm>
            <a:off x="753146" y="796954"/>
            <a:ext cx="3768519" cy="4801314"/>
          </a:xfrm>
          <a:prstGeom prst="rect">
            <a:avLst/>
          </a:prstGeom>
          <a:noFill/>
        </p:spPr>
        <p:txBody>
          <a:bodyPr wrap="square" rtlCol="0">
            <a:spAutoFit/>
          </a:bodyPr>
          <a:lstStyle/>
          <a:p>
            <a:r>
              <a:rPr lang="en-US" dirty="0">
                <a:solidFill>
                  <a:srgbClr val="C00000"/>
                </a:solidFill>
              </a:rPr>
              <a:t>So a lady goes into the Toyota dealership to buy a </a:t>
            </a:r>
            <a:r>
              <a:rPr lang="en-US" b="1" dirty="0">
                <a:solidFill>
                  <a:srgbClr val="C00000"/>
                </a:solidFill>
              </a:rPr>
              <a:t>Corolla</a:t>
            </a:r>
            <a:r>
              <a:rPr lang="en-US" dirty="0">
                <a:solidFill>
                  <a:srgbClr val="C00000"/>
                </a:solidFill>
              </a:rPr>
              <a:t> and the dealership was  asking S$260,000 ($193,870) for a hybrid.”  </a:t>
            </a:r>
          </a:p>
          <a:p>
            <a:endParaRPr lang="en-US" dirty="0">
              <a:solidFill>
                <a:srgbClr val="C00000"/>
              </a:solidFill>
            </a:endParaRPr>
          </a:p>
          <a:p>
            <a:r>
              <a:rPr lang="en-US" dirty="0">
                <a:solidFill>
                  <a:srgbClr val="C00000"/>
                </a:solidFill>
              </a:rPr>
              <a:t>That’s the price for the car and the permit necessary (Certificate of Entitlement) to drive in Singapore, which is good for 10 years.</a:t>
            </a:r>
          </a:p>
          <a:p>
            <a:endParaRPr lang="en-US" dirty="0">
              <a:solidFill>
                <a:srgbClr val="C00000"/>
              </a:solidFill>
            </a:endParaRPr>
          </a:p>
          <a:p>
            <a:r>
              <a:rPr lang="en-US" dirty="0">
                <a:solidFill>
                  <a:srgbClr val="C00000"/>
                </a:solidFill>
              </a:rPr>
              <a:t>Singapore has more than 300,000 U.S. Dollar Millionaires (*From all over the world).</a:t>
            </a:r>
          </a:p>
          <a:p>
            <a:endParaRPr lang="en-US" dirty="0">
              <a:solidFill>
                <a:srgbClr val="C00000"/>
              </a:solidFill>
            </a:endParaRPr>
          </a:p>
          <a:p>
            <a:r>
              <a:rPr lang="en-US" dirty="0">
                <a:solidFill>
                  <a:srgbClr val="C00000"/>
                </a:solidFill>
              </a:rPr>
              <a:t>The U.S. car-buying experience is in reality </a:t>
            </a:r>
            <a:r>
              <a:rPr lang="en-US" u="sng" dirty="0">
                <a:solidFill>
                  <a:srgbClr val="C00000"/>
                </a:solidFill>
              </a:rPr>
              <a:t>inexpensive to downright cheap </a:t>
            </a:r>
            <a:r>
              <a:rPr lang="en-US" dirty="0">
                <a:solidFill>
                  <a:srgbClr val="C00000"/>
                </a:solidFill>
              </a:rPr>
              <a:t>compared to the rest of the world.</a:t>
            </a:r>
          </a:p>
        </p:txBody>
      </p:sp>
    </p:spTree>
    <p:extLst>
      <p:ext uri="{BB962C8B-B14F-4D97-AF65-F5344CB8AC3E}">
        <p14:creationId xmlns:p14="http://schemas.microsoft.com/office/powerpoint/2010/main" val="4272742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5655-EC41-780E-278F-983331A6E5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2C6C80-9776-87E5-B9B4-5D9FF94136D9}"/>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8FE4A76F-0B87-A376-32DE-E31ABAF875DF}"/>
              </a:ext>
            </a:extLst>
          </p:cNvPr>
          <p:cNvSpPr txBox="1"/>
          <p:nvPr/>
        </p:nvSpPr>
        <p:spPr>
          <a:xfrm>
            <a:off x="6096000" y="796955"/>
            <a:ext cx="5069746" cy="4801314"/>
          </a:xfrm>
          <a:prstGeom prst="rect">
            <a:avLst/>
          </a:prstGeom>
          <a:noFill/>
        </p:spPr>
        <p:txBody>
          <a:bodyPr wrap="square">
            <a:spAutoFit/>
          </a:bodyPr>
          <a:lstStyle/>
          <a:p>
            <a:r>
              <a:rPr lang="en-US" dirty="0">
                <a:solidFill>
                  <a:srgbClr val="002060"/>
                </a:solidFill>
              </a:rPr>
              <a:t>SASTAMALA, Finland — </a:t>
            </a:r>
          </a:p>
          <a:p>
            <a:endParaRPr lang="en-US" dirty="0">
              <a:solidFill>
                <a:srgbClr val="002060"/>
              </a:solidFill>
            </a:endParaRPr>
          </a:p>
          <a:p>
            <a:r>
              <a:rPr lang="en-US" dirty="0">
                <a:solidFill>
                  <a:srgbClr val="002060"/>
                </a:solidFill>
              </a:rPr>
              <a:t>The race to stave off disaster in Ukraine’s war against Russia is unfolding in the battle-scarred fields, forests of Eastern Europe and, in a quiet wooded area of southwest Finland.</a:t>
            </a:r>
          </a:p>
          <a:p>
            <a:r>
              <a:rPr lang="en-US" dirty="0">
                <a:solidFill>
                  <a:srgbClr val="002060"/>
                </a:solidFill>
              </a:rPr>
              <a:t>In an artillery factory, a mechanical arm lifts a mass of molten metal from the flames of a forging press. The red-hot steel cylinder will be cooled and packed with explosives before reaching its destination: bolstering NATO stockpiles or, perhaps, being fired down the barrel of a Ukrainian howitzer.</a:t>
            </a:r>
          </a:p>
          <a:p>
            <a:r>
              <a:rPr lang="en-US" dirty="0">
                <a:solidFill>
                  <a:srgbClr val="002060"/>
                </a:solidFill>
              </a:rPr>
              <a:t> </a:t>
            </a:r>
          </a:p>
          <a:p>
            <a:r>
              <a:rPr lang="en-US" dirty="0">
                <a:solidFill>
                  <a:srgbClr val="002060"/>
                </a:solidFill>
              </a:rPr>
              <a:t> Workers at this plant, which now operates </a:t>
            </a:r>
            <a:r>
              <a:rPr lang="en-US" b="1" dirty="0">
                <a:solidFill>
                  <a:srgbClr val="002060"/>
                </a:solidFill>
              </a:rPr>
              <a:t>24 hours </a:t>
            </a:r>
            <a:r>
              <a:rPr lang="en-US" dirty="0">
                <a:solidFill>
                  <a:srgbClr val="002060"/>
                </a:solidFill>
              </a:rPr>
              <a:t>a day, </a:t>
            </a:r>
            <a:r>
              <a:rPr lang="en-US" b="1" dirty="0">
                <a:solidFill>
                  <a:srgbClr val="002060"/>
                </a:solidFill>
              </a:rPr>
              <a:t>seven days a week</a:t>
            </a:r>
            <a:r>
              <a:rPr lang="en-US" dirty="0">
                <a:solidFill>
                  <a:srgbClr val="002060"/>
                </a:solidFill>
              </a:rPr>
              <a:t>, have increased their output of 155mm shells </a:t>
            </a:r>
            <a:r>
              <a:rPr lang="en-US" b="1" dirty="0">
                <a:solidFill>
                  <a:srgbClr val="002060"/>
                </a:solidFill>
              </a:rPr>
              <a:t>fourfold</a:t>
            </a:r>
            <a:r>
              <a:rPr lang="en-US" dirty="0">
                <a:solidFill>
                  <a:srgbClr val="002060"/>
                </a:solidFill>
              </a:rPr>
              <a:t> since Russia’s 2022 invasion of Ukraine.</a:t>
            </a:r>
          </a:p>
        </p:txBody>
      </p:sp>
      <p:pic>
        <p:nvPicPr>
          <p:cNvPr id="5" name="Picture 4">
            <a:extLst>
              <a:ext uri="{FF2B5EF4-FFF2-40B4-BE49-F238E27FC236}">
                <a16:creationId xmlns:a16="http://schemas.microsoft.com/office/drawing/2014/main" id="{251CAB6F-95A2-C501-5FD6-9B9F76E9A5E7}"/>
              </a:ext>
            </a:extLst>
          </p:cNvPr>
          <p:cNvPicPr>
            <a:picLocks noChangeAspect="1"/>
          </p:cNvPicPr>
          <p:nvPr/>
        </p:nvPicPr>
        <p:blipFill>
          <a:blip r:embed="rId3"/>
          <a:stretch>
            <a:fillRect/>
          </a:stretch>
        </p:blipFill>
        <p:spPr>
          <a:xfrm>
            <a:off x="605469" y="973123"/>
            <a:ext cx="5504488" cy="3665989"/>
          </a:xfrm>
          <a:prstGeom prst="rect">
            <a:avLst/>
          </a:prstGeom>
        </p:spPr>
      </p:pic>
      <p:sp>
        <p:nvSpPr>
          <p:cNvPr id="6" name="TextBox 5">
            <a:extLst>
              <a:ext uri="{FF2B5EF4-FFF2-40B4-BE49-F238E27FC236}">
                <a16:creationId xmlns:a16="http://schemas.microsoft.com/office/drawing/2014/main" id="{E8418A35-E51B-35F2-DF5D-75D70EB6B3F8}"/>
              </a:ext>
            </a:extLst>
          </p:cNvPr>
          <p:cNvSpPr txBox="1"/>
          <p:nvPr/>
        </p:nvSpPr>
        <p:spPr>
          <a:xfrm>
            <a:off x="838899" y="5058561"/>
            <a:ext cx="4655890" cy="369332"/>
          </a:xfrm>
          <a:prstGeom prst="rect">
            <a:avLst/>
          </a:prstGeom>
          <a:noFill/>
        </p:spPr>
        <p:txBody>
          <a:bodyPr wrap="square" rtlCol="0">
            <a:spAutoFit/>
          </a:bodyPr>
          <a:lstStyle/>
          <a:p>
            <a:r>
              <a:rPr lang="en-US" dirty="0">
                <a:solidFill>
                  <a:srgbClr val="002060"/>
                </a:solidFill>
              </a:rPr>
              <a:t>Will this eventually lift stocks like LMT or RTX ?</a:t>
            </a:r>
          </a:p>
        </p:txBody>
      </p:sp>
    </p:spTree>
    <p:extLst>
      <p:ext uri="{BB962C8B-B14F-4D97-AF65-F5344CB8AC3E}">
        <p14:creationId xmlns:p14="http://schemas.microsoft.com/office/powerpoint/2010/main" val="409778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6" name="TextBox 5">
            <a:extLst>
              <a:ext uri="{FF2B5EF4-FFF2-40B4-BE49-F238E27FC236}">
                <a16:creationId xmlns:a16="http://schemas.microsoft.com/office/drawing/2014/main" id="{B828D575-1639-4773-911F-14C71C082871}"/>
              </a:ext>
            </a:extLst>
          </p:cNvPr>
          <p:cNvSpPr txBox="1"/>
          <p:nvPr/>
        </p:nvSpPr>
        <p:spPr>
          <a:xfrm>
            <a:off x="83890" y="385894"/>
            <a:ext cx="243281" cy="5632311"/>
          </a:xfrm>
          <a:prstGeom prst="rect">
            <a:avLst/>
          </a:prstGeom>
          <a:noFill/>
        </p:spPr>
        <p:txBody>
          <a:bodyPr wrap="square" rtlCol="0">
            <a:spAutoFit/>
          </a:bodyPr>
          <a:lstStyle/>
          <a:p>
            <a:r>
              <a:rPr lang="en-US" dirty="0"/>
              <a:t>$2</a:t>
            </a:r>
          </a:p>
          <a:p>
            <a:endParaRPr lang="en-US" dirty="0"/>
          </a:p>
          <a:p>
            <a:r>
              <a:rPr lang="en-US" dirty="0"/>
              <a:t>B</a:t>
            </a:r>
          </a:p>
          <a:p>
            <a:r>
              <a:rPr lang="en-US" dirty="0"/>
              <a:t>I</a:t>
            </a:r>
          </a:p>
          <a:p>
            <a:r>
              <a:rPr lang="en-US" dirty="0"/>
              <a:t>L</a:t>
            </a:r>
          </a:p>
          <a:p>
            <a:r>
              <a:rPr lang="en-US" dirty="0"/>
              <a:t>L</a:t>
            </a:r>
          </a:p>
          <a:p>
            <a:r>
              <a:rPr lang="en-US" dirty="0"/>
              <a:t>I</a:t>
            </a:r>
          </a:p>
          <a:p>
            <a:r>
              <a:rPr lang="en-US" dirty="0"/>
              <a:t>O</a:t>
            </a:r>
          </a:p>
          <a:p>
            <a:r>
              <a:rPr lang="en-US" dirty="0"/>
              <a:t>N</a:t>
            </a:r>
          </a:p>
          <a:p>
            <a:endParaRPr lang="en-US" dirty="0"/>
          </a:p>
          <a:p>
            <a:r>
              <a:rPr lang="en-US" dirty="0"/>
              <a:t>FINE</a:t>
            </a:r>
          </a:p>
          <a:p>
            <a:endParaRPr lang="en-US" dirty="0"/>
          </a:p>
          <a:p>
            <a:r>
              <a:rPr lang="en-US" dirty="0"/>
              <a:t>HURT</a:t>
            </a:r>
          </a:p>
        </p:txBody>
      </p:sp>
      <p:pic>
        <p:nvPicPr>
          <p:cNvPr id="5" name="Picture 4">
            <a:extLst>
              <a:ext uri="{FF2B5EF4-FFF2-40B4-BE49-F238E27FC236}">
                <a16:creationId xmlns:a16="http://schemas.microsoft.com/office/drawing/2014/main" id="{43745E23-D465-10D2-4FE7-999F53E6E59C}"/>
              </a:ext>
            </a:extLst>
          </p:cNvPr>
          <p:cNvPicPr>
            <a:picLocks noChangeAspect="1"/>
          </p:cNvPicPr>
          <p:nvPr/>
        </p:nvPicPr>
        <p:blipFill>
          <a:blip r:embed="rId3"/>
          <a:stretch>
            <a:fillRect/>
          </a:stretch>
        </p:blipFill>
        <p:spPr>
          <a:xfrm>
            <a:off x="511728" y="27638"/>
            <a:ext cx="10927126" cy="6830362"/>
          </a:xfrm>
          <a:prstGeom prst="rect">
            <a:avLst/>
          </a:prstGeom>
        </p:spPr>
      </p:pic>
    </p:spTree>
    <p:extLst>
      <p:ext uri="{BB962C8B-B14F-4D97-AF65-F5344CB8AC3E}">
        <p14:creationId xmlns:p14="http://schemas.microsoft.com/office/powerpoint/2010/main" val="836084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E1E8-7F50-9E94-EF8B-941B65447F0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04CC61-D7AA-1072-0FD0-72D228767AAB}"/>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677E464A-0AA3-0C75-6DE0-86FC83016636}"/>
              </a:ext>
            </a:extLst>
          </p:cNvPr>
          <p:cNvSpPr txBox="1"/>
          <p:nvPr/>
        </p:nvSpPr>
        <p:spPr>
          <a:xfrm>
            <a:off x="1098958" y="1090569"/>
            <a:ext cx="10075178" cy="3416320"/>
          </a:xfrm>
          <a:prstGeom prst="rect">
            <a:avLst/>
          </a:prstGeom>
          <a:noFill/>
        </p:spPr>
        <p:txBody>
          <a:bodyPr wrap="square">
            <a:spAutoFit/>
          </a:bodyPr>
          <a:lstStyle/>
          <a:p>
            <a:r>
              <a:rPr lang="en-US" dirty="0">
                <a:solidFill>
                  <a:srgbClr val="002060"/>
                </a:solidFill>
              </a:rPr>
              <a:t>BOUGHT	5	NOKIA OYJ ADR EACH REPR 1 ORD NPV	3.5400</a:t>
            </a:r>
          </a:p>
          <a:p>
            <a:endParaRPr lang="en-US" dirty="0">
              <a:solidFill>
                <a:srgbClr val="002060"/>
              </a:solidFill>
            </a:endParaRPr>
          </a:p>
          <a:p>
            <a:endParaRPr lang="en-US" dirty="0">
              <a:solidFill>
                <a:srgbClr val="002060"/>
              </a:solidFill>
            </a:endParaRPr>
          </a:p>
          <a:p>
            <a:r>
              <a:rPr lang="en-US" dirty="0">
                <a:solidFill>
                  <a:srgbClr val="002060"/>
                </a:solidFill>
              </a:rPr>
              <a:t>SOLD		1	CALL (GILD) GILEAD SCIENCES INC		0.1500</a:t>
            </a:r>
          </a:p>
          <a:p>
            <a:r>
              <a:rPr lang="en-US" dirty="0">
                <a:solidFill>
                  <a:srgbClr val="002060"/>
                </a:solidFill>
              </a:rPr>
              <a:t>SOLD		1	CALL (MMM) 3M CO				0.0800</a:t>
            </a:r>
          </a:p>
          <a:p>
            <a:r>
              <a:rPr lang="en-US" dirty="0">
                <a:solidFill>
                  <a:srgbClr val="002060"/>
                </a:solidFill>
              </a:rPr>
              <a:t>SOLD		1	CALL (FNF) FIDELITY NATIONAL			0.8100</a:t>
            </a:r>
          </a:p>
          <a:p>
            <a:endParaRPr lang="en-US" dirty="0">
              <a:solidFill>
                <a:srgbClr val="002060"/>
              </a:solidFill>
            </a:endParaRPr>
          </a:p>
          <a:p>
            <a:r>
              <a:rPr lang="en-US" dirty="0">
                <a:solidFill>
                  <a:srgbClr val="002060"/>
                </a:solidFill>
              </a:rPr>
              <a:t>BOUGHT	3	CALL (BMY) BRISTOL-MYERS SQUIBB		0.0100</a:t>
            </a:r>
          </a:p>
          <a:p>
            <a:endParaRPr lang="en-US" dirty="0">
              <a:solidFill>
                <a:srgbClr val="002060"/>
              </a:solidFill>
            </a:endParaRPr>
          </a:p>
          <a:p>
            <a:r>
              <a:rPr lang="en-US" dirty="0">
                <a:solidFill>
                  <a:srgbClr val="002060"/>
                </a:solidFill>
              </a:rPr>
              <a:t>BOUGHT	1	CALL (USB) US BANCORP				0.0100</a:t>
            </a:r>
          </a:p>
          <a:p>
            <a:endParaRPr lang="en-US" dirty="0">
              <a:solidFill>
                <a:srgbClr val="002060"/>
              </a:solidFill>
            </a:endParaRPr>
          </a:p>
          <a:p>
            <a:r>
              <a:rPr lang="en-US" dirty="0">
                <a:solidFill>
                  <a:srgbClr val="002060"/>
                </a:solidFill>
              </a:rPr>
              <a:t>I was tempted to play options with ticker DJT but was afraid I would get stuck with it!!</a:t>
            </a:r>
          </a:p>
        </p:txBody>
      </p:sp>
      <p:sp>
        <p:nvSpPr>
          <p:cNvPr id="3" name="TextBox 2">
            <a:extLst>
              <a:ext uri="{FF2B5EF4-FFF2-40B4-BE49-F238E27FC236}">
                <a16:creationId xmlns:a16="http://schemas.microsoft.com/office/drawing/2014/main" id="{514ED0BE-EC46-81D5-2D25-B5C66FF05076}"/>
              </a:ext>
            </a:extLst>
          </p:cNvPr>
          <p:cNvSpPr txBox="1"/>
          <p:nvPr/>
        </p:nvSpPr>
        <p:spPr>
          <a:xfrm>
            <a:off x="1233182" y="419450"/>
            <a:ext cx="8791662" cy="369332"/>
          </a:xfrm>
          <a:prstGeom prst="rect">
            <a:avLst/>
          </a:prstGeom>
          <a:noFill/>
        </p:spPr>
        <p:txBody>
          <a:bodyPr wrap="square" rtlCol="0">
            <a:spAutoFit/>
          </a:bodyPr>
          <a:lstStyle/>
          <a:p>
            <a:r>
              <a:rPr lang="en-US" dirty="0">
                <a:solidFill>
                  <a:srgbClr val="002060"/>
                </a:solidFill>
              </a:rPr>
              <a:t>Sample: ACTIVITY</a:t>
            </a:r>
          </a:p>
        </p:txBody>
      </p:sp>
    </p:spTree>
    <p:extLst>
      <p:ext uri="{BB962C8B-B14F-4D97-AF65-F5344CB8AC3E}">
        <p14:creationId xmlns:p14="http://schemas.microsoft.com/office/powerpoint/2010/main" val="17641745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0719F-741A-189E-4D55-60816B1CEC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990E4D-D2AA-4841-4EEE-1647572C08DF}"/>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14ACD350-38AA-5FDA-2E7C-FB73DD074E34}"/>
              </a:ext>
            </a:extLst>
          </p:cNvPr>
          <p:cNvSpPr txBox="1"/>
          <p:nvPr/>
        </p:nvSpPr>
        <p:spPr>
          <a:xfrm>
            <a:off x="1098958" y="1090569"/>
            <a:ext cx="10075178" cy="4247317"/>
          </a:xfrm>
          <a:prstGeom prst="rect">
            <a:avLst/>
          </a:prstGeom>
          <a:noFill/>
        </p:spPr>
        <p:txBody>
          <a:bodyPr wrap="square">
            <a:spAutoFit/>
          </a:bodyPr>
          <a:lstStyle/>
          <a:p>
            <a:r>
              <a:rPr lang="en-US" dirty="0">
                <a:solidFill>
                  <a:srgbClr val="002060"/>
                </a:solidFill>
              </a:rPr>
              <a:t>SOLD		6	ALCON Inc.					086.50</a:t>
            </a:r>
          </a:p>
          <a:p>
            <a:r>
              <a:rPr lang="en-US" dirty="0">
                <a:solidFill>
                  <a:srgbClr val="002060"/>
                </a:solidFill>
              </a:rPr>
              <a:t>SOLD		1	TAP *Molson Coors				062.16</a:t>
            </a:r>
          </a:p>
          <a:p>
            <a:r>
              <a:rPr lang="en-US" dirty="0">
                <a:solidFill>
                  <a:srgbClr val="002060"/>
                </a:solidFill>
              </a:rPr>
              <a:t>*Needed some cash :Uncertain about ALCON’s immediate future, so sold, &amp; sold off 1 TAP to cover.</a:t>
            </a:r>
          </a:p>
          <a:p>
            <a:endParaRPr lang="en-US" dirty="0">
              <a:solidFill>
                <a:srgbClr val="002060"/>
              </a:solidFill>
            </a:endParaRPr>
          </a:p>
          <a:p>
            <a:r>
              <a:rPr lang="en-US" dirty="0">
                <a:solidFill>
                  <a:srgbClr val="002060"/>
                </a:solidFill>
              </a:rPr>
              <a:t>BOUGHT	8	CROWN CASTLE INC COM			112.2900</a:t>
            </a:r>
          </a:p>
          <a:p>
            <a:r>
              <a:rPr lang="en-US" dirty="0">
                <a:solidFill>
                  <a:srgbClr val="002060"/>
                </a:solidFill>
              </a:rPr>
              <a:t>*Added to position to lower cost basis as price had fallen past year &amp; ex-dividend date is coming in a few days.</a:t>
            </a:r>
          </a:p>
          <a:p>
            <a:endParaRPr lang="en-US" dirty="0">
              <a:solidFill>
                <a:srgbClr val="002060"/>
              </a:solidFill>
            </a:endParaRPr>
          </a:p>
          <a:p>
            <a:r>
              <a:rPr lang="en-US" dirty="0">
                <a:solidFill>
                  <a:srgbClr val="002060"/>
                </a:solidFill>
              </a:rPr>
              <a:t>BOUGHT	1	U S BK NATL ASSN CD				1000.00</a:t>
            </a:r>
          </a:p>
          <a:p>
            <a:r>
              <a:rPr lang="en-US" dirty="0">
                <a:solidFill>
                  <a:srgbClr val="002060"/>
                </a:solidFill>
              </a:rPr>
              <a:t>*Actually went out 18 MONTHS at 5.15%</a:t>
            </a:r>
          </a:p>
          <a:p>
            <a:endParaRPr lang="en-US" dirty="0">
              <a:solidFill>
                <a:srgbClr val="002060"/>
              </a:solidFill>
            </a:endParaRPr>
          </a:p>
          <a:p>
            <a:r>
              <a:rPr lang="en-US" dirty="0">
                <a:solidFill>
                  <a:srgbClr val="002060"/>
                </a:solidFill>
              </a:rPr>
              <a:t>SOLD		ALL	SCIENCE APPLICATIONS INTL CORP COM		142.4200</a:t>
            </a:r>
          </a:p>
          <a:p>
            <a:endParaRPr lang="en-US" dirty="0">
              <a:solidFill>
                <a:srgbClr val="002060"/>
              </a:solidFill>
            </a:endParaRPr>
          </a:p>
          <a:p>
            <a:r>
              <a:rPr lang="en-US" dirty="0">
                <a:solidFill>
                  <a:srgbClr val="002060"/>
                </a:solidFill>
              </a:rPr>
              <a:t>BOUGHT	5	COMCAST CORP					43.2900</a:t>
            </a:r>
          </a:p>
          <a:p>
            <a:endParaRPr lang="en-US" dirty="0">
              <a:solidFill>
                <a:srgbClr val="002060"/>
              </a:solidFill>
            </a:endParaRPr>
          </a:p>
          <a:p>
            <a:r>
              <a:rPr lang="en-US" dirty="0">
                <a:solidFill>
                  <a:srgbClr val="002060"/>
                </a:solidFill>
              </a:rPr>
              <a:t>BOUGHT	1	TYSON FOODS INC				57.4900</a:t>
            </a:r>
          </a:p>
        </p:txBody>
      </p:sp>
      <p:sp>
        <p:nvSpPr>
          <p:cNvPr id="3" name="TextBox 2">
            <a:extLst>
              <a:ext uri="{FF2B5EF4-FFF2-40B4-BE49-F238E27FC236}">
                <a16:creationId xmlns:a16="http://schemas.microsoft.com/office/drawing/2014/main" id="{A63E287B-4355-20B4-7547-FCA874BD77EA}"/>
              </a:ext>
            </a:extLst>
          </p:cNvPr>
          <p:cNvSpPr txBox="1"/>
          <p:nvPr/>
        </p:nvSpPr>
        <p:spPr>
          <a:xfrm>
            <a:off x="1275127" y="419450"/>
            <a:ext cx="8036653" cy="369332"/>
          </a:xfrm>
          <a:prstGeom prst="rect">
            <a:avLst/>
          </a:prstGeom>
          <a:noFill/>
        </p:spPr>
        <p:txBody>
          <a:bodyPr wrap="square" rtlCol="0">
            <a:spAutoFit/>
          </a:bodyPr>
          <a:lstStyle/>
          <a:p>
            <a:r>
              <a:rPr lang="en-US" dirty="0">
                <a:solidFill>
                  <a:srgbClr val="002060"/>
                </a:solidFill>
              </a:rPr>
              <a:t>Sample: ACTIVITY</a:t>
            </a:r>
          </a:p>
        </p:txBody>
      </p:sp>
    </p:spTree>
    <p:extLst>
      <p:ext uri="{BB962C8B-B14F-4D97-AF65-F5344CB8AC3E}">
        <p14:creationId xmlns:p14="http://schemas.microsoft.com/office/powerpoint/2010/main" val="663852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5A97-BBC8-9EFE-F766-5D1C7213BF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37D243-3109-492A-8916-789BBB68AC22}"/>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3882CD01-C6EB-F91C-4B26-38E455C59D69}"/>
              </a:ext>
            </a:extLst>
          </p:cNvPr>
          <p:cNvSpPr txBox="1"/>
          <p:nvPr/>
        </p:nvSpPr>
        <p:spPr>
          <a:xfrm>
            <a:off x="872455" y="956345"/>
            <a:ext cx="10566399" cy="4524315"/>
          </a:xfrm>
          <a:prstGeom prst="rect">
            <a:avLst/>
          </a:prstGeom>
          <a:noFill/>
        </p:spPr>
        <p:txBody>
          <a:bodyPr wrap="square" rtlCol="0">
            <a:spAutoFit/>
          </a:bodyPr>
          <a:lstStyle/>
          <a:p>
            <a:r>
              <a:rPr lang="en-US" dirty="0">
                <a:solidFill>
                  <a:srgbClr val="002060"/>
                </a:solidFill>
              </a:rPr>
              <a:t>ACTVITY:</a:t>
            </a:r>
          </a:p>
          <a:p>
            <a:endParaRPr lang="en-US" dirty="0">
              <a:solidFill>
                <a:srgbClr val="002060"/>
              </a:solidFill>
            </a:endParaRPr>
          </a:p>
          <a:p>
            <a:r>
              <a:rPr lang="en-US" dirty="0">
                <a:solidFill>
                  <a:srgbClr val="002060"/>
                </a:solidFill>
              </a:rPr>
              <a:t>BOUGHT	1	PRICE T ROWE GROUPS COM USD0.20		110.8700</a:t>
            </a:r>
          </a:p>
          <a:p>
            <a:r>
              <a:rPr lang="en-US" dirty="0">
                <a:solidFill>
                  <a:srgbClr val="002060"/>
                </a:solidFill>
              </a:rPr>
              <a:t>BOUGHT	3	PRICE T ROWE GROUPS COM USD0.20		119.3300</a:t>
            </a:r>
          </a:p>
          <a:p>
            <a:endParaRPr lang="en-US" dirty="0">
              <a:solidFill>
                <a:srgbClr val="002060"/>
              </a:solidFill>
            </a:endParaRPr>
          </a:p>
          <a:p>
            <a:r>
              <a:rPr lang="en-US" dirty="0">
                <a:solidFill>
                  <a:srgbClr val="002060"/>
                </a:solidFill>
              </a:rPr>
              <a:t>ACTIVITY OPTIONS:</a:t>
            </a:r>
          </a:p>
          <a:p>
            <a:endParaRPr lang="en-US" dirty="0">
              <a:solidFill>
                <a:srgbClr val="002060"/>
              </a:solidFill>
            </a:endParaRPr>
          </a:p>
          <a:p>
            <a:r>
              <a:rPr lang="en-US" dirty="0">
                <a:solidFill>
                  <a:srgbClr val="002060"/>
                </a:solidFill>
              </a:rPr>
              <a:t>SOLD		1	CALL (MS) MORGAN STANLEY COM		0.7300</a:t>
            </a:r>
          </a:p>
          <a:p>
            <a:endParaRPr lang="en-US" dirty="0">
              <a:solidFill>
                <a:srgbClr val="002060"/>
              </a:solidFill>
            </a:endParaRPr>
          </a:p>
          <a:p>
            <a:r>
              <a:rPr lang="en-US" dirty="0">
                <a:solidFill>
                  <a:srgbClr val="002060"/>
                </a:solidFill>
              </a:rPr>
              <a:t>SOLD		1	CALL (INTC) INTEL CORP COM			0.6300</a:t>
            </a:r>
          </a:p>
          <a:p>
            <a:endParaRPr lang="en-US" dirty="0">
              <a:solidFill>
                <a:srgbClr val="002060"/>
              </a:solidFill>
            </a:endParaRPr>
          </a:p>
          <a:p>
            <a:r>
              <a:rPr lang="en-US" dirty="0">
                <a:solidFill>
                  <a:srgbClr val="002060"/>
                </a:solidFill>
              </a:rPr>
              <a:t>SOLD		1	CALL (INTC) INTEL CORP COM			0.1500</a:t>
            </a:r>
          </a:p>
          <a:p>
            <a:endParaRPr lang="en-US" dirty="0">
              <a:solidFill>
                <a:srgbClr val="002060"/>
              </a:solidFill>
            </a:endParaRPr>
          </a:p>
          <a:p>
            <a:r>
              <a:rPr lang="en-US" dirty="0">
                <a:solidFill>
                  <a:srgbClr val="002060"/>
                </a:solidFill>
              </a:rPr>
              <a:t>SOLD		1	CALL (GSK) GSK PLC SPON ADS			0.4000 *(Rolled)</a:t>
            </a:r>
          </a:p>
          <a:p>
            <a:r>
              <a:rPr lang="en-US" dirty="0">
                <a:solidFill>
                  <a:srgbClr val="002060"/>
                </a:solidFill>
              </a:rPr>
              <a:t>BOUGHT	1	CALL (GSK) GSK PLC SPON ADS			0.3000</a:t>
            </a:r>
          </a:p>
          <a:p>
            <a:endParaRPr lang="en-US" dirty="0"/>
          </a:p>
        </p:txBody>
      </p:sp>
      <p:sp>
        <p:nvSpPr>
          <p:cNvPr id="4" name="TextBox 3">
            <a:extLst>
              <a:ext uri="{FF2B5EF4-FFF2-40B4-BE49-F238E27FC236}">
                <a16:creationId xmlns:a16="http://schemas.microsoft.com/office/drawing/2014/main" id="{C4E316EE-1CBE-3CB2-00E4-56E7249E0A51}"/>
              </a:ext>
            </a:extLst>
          </p:cNvPr>
          <p:cNvSpPr txBox="1"/>
          <p:nvPr/>
        </p:nvSpPr>
        <p:spPr>
          <a:xfrm>
            <a:off x="1065402" y="318782"/>
            <a:ext cx="9278224" cy="369332"/>
          </a:xfrm>
          <a:prstGeom prst="rect">
            <a:avLst/>
          </a:prstGeom>
          <a:noFill/>
        </p:spPr>
        <p:txBody>
          <a:bodyPr wrap="square" rtlCol="0">
            <a:spAutoFit/>
          </a:bodyPr>
          <a:lstStyle/>
          <a:p>
            <a:r>
              <a:rPr lang="en-US" dirty="0">
                <a:solidFill>
                  <a:srgbClr val="002060"/>
                </a:solidFill>
              </a:rPr>
              <a:t>    Sample: ACTIVITY</a:t>
            </a:r>
          </a:p>
        </p:txBody>
      </p:sp>
    </p:spTree>
    <p:extLst>
      <p:ext uri="{BB962C8B-B14F-4D97-AF65-F5344CB8AC3E}">
        <p14:creationId xmlns:p14="http://schemas.microsoft.com/office/powerpoint/2010/main" val="3196072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72DE-7CE2-26DF-75A2-28D3C91168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390AC6-7758-844D-2BDB-89B6A1CE861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470FB7A1-3BCB-4F84-89E9-2B1E616577DF}"/>
              </a:ext>
            </a:extLst>
          </p:cNvPr>
          <p:cNvSpPr txBox="1"/>
          <p:nvPr/>
        </p:nvSpPr>
        <p:spPr>
          <a:xfrm>
            <a:off x="1082179" y="407502"/>
            <a:ext cx="9613783" cy="369332"/>
          </a:xfrm>
          <a:prstGeom prst="rect">
            <a:avLst/>
          </a:prstGeom>
          <a:noFill/>
        </p:spPr>
        <p:txBody>
          <a:bodyPr wrap="square">
            <a:spAutoFit/>
          </a:bodyPr>
          <a:lstStyle/>
          <a:p>
            <a:r>
              <a:rPr lang="en-US" b="1" dirty="0">
                <a:solidFill>
                  <a:srgbClr val="002060"/>
                </a:solidFill>
              </a:rPr>
              <a:t>The rapid aging of the U.S. population is quickly driving up the need for eldercare.  We are not ready</a:t>
            </a:r>
          </a:p>
        </p:txBody>
      </p:sp>
      <p:sp>
        <p:nvSpPr>
          <p:cNvPr id="6" name="TextBox 5">
            <a:extLst>
              <a:ext uri="{FF2B5EF4-FFF2-40B4-BE49-F238E27FC236}">
                <a16:creationId xmlns:a16="http://schemas.microsoft.com/office/drawing/2014/main" id="{A0185B43-D119-6A74-95D6-2F0DC712DA88}"/>
              </a:ext>
            </a:extLst>
          </p:cNvPr>
          <p:cNvSpPr txBox="1"/>
          <p:nvPr/>
        </p:nvSpPr>
        <p:spPr>
          <a:xfrm>
            <a:off x="838899" y="776834"/>
            <a:ext cx="10385573" cy="4524315"/>
          </a:xfrm>
          <a:prstGeom prst="rect">
            <a:avLst/>
          </a:prstGeom>
          <a:noFill/>
        </p:spPr>
        <p:txBody>
          <a:bodyPr wrap="square">
            <a:spAutoFit/>
          </a:bodyPr>
          <a:lstStyle/>
          <a:p>
            <a:r>
              <a:rPr lang="en-US" dirty="0">
                <a:solidFill>
                  <a:srgbClr val="002060"/>
                </a:solidFill>
              </a:rPr>
              <a:t>Americans age 65+ account for a record </a:t>
            </a:r>
            <a:r>
              <a:rPr lang="en-US" b="1" dirty="0">
                <a:solidFill>
                  <a:srgbClr val="002060"/>
                </a:solidFill>
              </a:rPr>
              <a:t>22% </a:t>
            </a:r>
            <a:r>
              <a:rPr lang="en-US" u="sng" dirty="0">
                <a:solidFill>
                  <a:srgbClr val="002060"/>
                </a:solidFill>
              </a:rPr>
              <a:t>of the population</a:t>
            </a:r>
            <a:r>
              <a:rPr lang="en-US" dirty="0">
                <a:solidFill>
                  <a:srgbClr val="002060"/>
                </a:solidFill>
              </a:rPr>
              <a:t>. Over the next decade, the oldest group of Americans, (75+), are projected to account for more than ½  of the 19 million increase in the U.S. population.  Reasonable assumptions would point to an </a:t>
            </a:r>
            <a:r>
              <a:rPr lang="en-US" b="1" dirty="0">
                <a:solidFill>
                  <a:srgbClr val="002060"/>
                </a:solidFill>
              </a:rPr>
              <a:t>additional 1.7 million seniors to require care a decade from now.</a:t>
            </a:r>
          </a:p>
          <a:p>
            <a:endParaRPr lang="en-US" dirty="0">
              <a:solidFill>
                <a:srgbClr val="002060"/>
              </a:solidFill>
            </a:endParaRPr>
          </a:p>
          <a:p>
            <a:r>
              <a:rPr lang="en-US" dirty="0">
                <a:solidFill>
                  <a:srgbClr val="002060"/>
                </a:solidFill>
              </a:rPr>
              <a:t>Women accounted for </a:t>
            </a:r>
            <a:r>
              <a:rPr lang="en-US" b="1" dirty="0">
                <a:solidFill>
                  <a:srgbClr val="002060"/>
                </a:solidFill>
              </a:rPr>
              <a:t>59% </a:t>
            </a:r>
            <a:r>
              <a:rPr lang="en-US" dirty="0">
                <a:solidFill>
                  <a:srgbClr val="002060"/>
                </a:solidFill>
              </a:rPr>
              <a:t>of unpaid caregivers in 2021-2022. Older women (ages 55+) in particular are integral to the provision of care, comprising 30% of all unpaid caregivers.</a:t>
            </a:r>
          </a:p>
          <a:p>
            <a:endParaRPr lang="en-US" dirty="0">
              <a:solidFill>
                <a:srgbClr val="002060"/>
              </a:solidFill>
            </a:endParaRPr>
          </a:p>
          <a:p>
            <a:r>
              <a:rPr lang="en-US" dirty="0">
                <a:solidFill>
                  <a:srgbClr val="002060"/>
                </a:solidFill>
              </a:rPr>
              <a:t>In 2023, 1.9 million women ages 55+ were not in the labor force due to family obligations, seven-times the number of men of the same age group.  Or relegate women to part –time employment which adds to a pay gap.</a:t>
            </a:r>
          </a:p>
          <a:p>
            <a:endParaRPr lang="en-US" dirty="0">
              <a:solidFill>
                <a:srgbClr val="002060"/>
              </a:solidFill>
            </a:endParaRPr>
          </a:p>
          <a:p>
            <a:r>
              <a:rPr lang="en-US" dirty="0">
                <a:solidFill>
                  <a:srgbClr val="002060"/>
                </a:solidFill>
              </a:rPr>
              <a:t>Women account for 82% of home health and personal care aids. The Department of Labor projects these jobs will increase 22% by 2032, and will probably still be under-paid.</a:t>
            </a:r>
          </a:p>
          <a:p>
            <a:endParaRPr lang="en-US" dirty="0">
              <a:solidFill>
                <a:srgbClr val="002060"/>
              </a:solidFill>
            </a:endParaRPr>
          </a:p>
          <a:p>
            <a:r>
              <a:rPr lang="en-US" dirty="0">
                <a:solidFill>
                  <a:srgbClr val="002060"/>
                </a:solidFill>
              </a:rPr>
              <a:t> In 2022, median pay for home health and personal care aides was roughly </a:t>
            </a:r>
            <a:r>
              <a:rPr lang="en-US" b="1" dirty="0">
                <a:solidFill>
                  <a:srgbClr val="002060"/>
                </a:solidFill>
              </a:rPr>
              <a:t>one-third</a:t>
            </a:r>
            <a:r>
              <a:rPr lang="en-US" dirty="0">
                <a:solidFill>
                  <a:srgbClr val="002060"/>
                </a:solidFill>
              </a:rPr>
              <a:t> below both the national median &amp; the median pay in traditionally female-dominated jobs (financial clerks and secretaries/assistants).</a:t>
            </a:r>
          </a:p>
          <a:p>
            <a:r>
              <a:rPr lang="en-US" dirty="0">
                <a:solidFill>
                  <a:srgbClr val="002060"/>
                </a:solidFill>
              </a:rPr>
              <a:t>*Edited from an article: March 5, 2024 Wells Fargo Economics</a:t>
            </a:r>
          </a:p>
        </p:txBody>
      </p:sp>
    </p:spTree>
    <p:extLst>
      <p:ext uri="{BB962C8B-B14F-4D97-AF65-F5344CB8AC3E}">
        <p14:creationId xmlns:p14="http://schemas.microsoft.com/office/powerpoint/2010/main" val="943809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72DE-7CE2-26DF-75A2-28D3C91168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390AC6-7758-844D-2BDB-89B6A1CE861D}"/>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4" name="TextBox 3">
            <a:extLst>
              <a:ext uri="{FF2B5EF4-FFF2-40B4-BE49-F238E27FC236}">
                <a16:creationId xmlns:a16="http://schemas.microsoft.com/office/drawing/2014/main" id="{470FB7A1-3BCB-4F84-89E9-2B1E616577DF}"/>
              </a:ext>
            </a:extLst>
          </p:cNvPr>
          <p:cNvSpPr txBox="1"/>
          <p:nvPr/>
        </p:nvSpPr>
        <p:spPr>
          <a:xfrm>
            <a:off x="1082179" y="407502"/>
            <a:ext cx="9613783" cy="369332"/>
          </a:xfrm>
          <a:prstGeom prst="rect">
            <a:avLst/>
          </a:prstGeom>
          <a:noFill/>
        </p:spPr>
        <p:txBody>
          <a:bodyPr wrap="square">
            <a:spAutoFit/>
          </a:bodyPr>
          <a:lstStyle/>
          <a:p>
            <a:r>
              <a:rPr lang="en-US" b="1" dirty="0">
                <a:solidFill>
                  <a:srgbClr val="002060"/>
                </a:solidFill>
              </a:rPr>
              <a:t>  ARE WE STILL RECOVERING AFTER COVID ? OR IS THIS A PERMANENT CHANGE?</a:t>
            </a:r>
          </a:p>
        </p:txBody>
      </p:sp>
      <p:sp>
        <p:nvSpPr>
          <p:cNvPr id="6" name="TextBox 5">
            <a:extLst>
              <a:ext uri="{FF2B5EF4-FFF2-40B4-BE49-F238E27FC236}">
                <a16:creationId xmlns:a16="http://schemas.microsoft.com/office/drawing/2014/main" id="{A0185B43-D119-6A74-95D6-2F0DC712DA88}"/>
              </a:ext>
            </a:extLst>
          </p:cNvPr>
          <p:cNvSpPr txBox="1"/>
          <p:nvPr/>
        </p:nvSpPr>
        <p:spPr>
          <a:xfrm>
            <a:off x="838899" y="776834"/>
            <a:ext cx="10385573" cy="369332"/>
          </a:xfrm>
          <a:prstGeom prst="rect">
            <a:avLst/>
          </a:prstGeom>
          <a:noFill/>
        </p:spPr>
        <p:txBody>
          <a:bodyPr wrap="square">
            <a:spAutoFit/>
          </a:bodyPr>
          <a:lstStyle/>
          <a:p>
            <a:endParaRPr lang="en-US" dirty="0">
              <a:solidFill>
                <a:srgbClr val="002060"/>
              </a:solidFill>
            </a:endParaRPr>
          </a:p>
        </p:txBody>
      </p:sp>
      <p:sp>
        <p:nvSpPr>
          <p:cNvPr id="5" name="TextBox 4">
            <a:extLst>
              <a:ext uri="{FF2B5EF4-FFF2-40B4-BE49-F238E27FC236}">
                <a16:creationId xmlns:a16="http://schemas.microsoft.com/office/drawing/2014/main" id="{26641059-65DA-55A8-7334-F0674A4D875F}"/>
              </a:ext>
            </a:extLst>
          </p:cNvPr>
          <p:cNvSpPr txBox="1"/>
          <p:nvPr/>
        </p:nvSpPr>
        <p:spPr>
          <a:xfrm>
            <a:off x="624517" y="776834"/>
            <a:ext cx="10728584" cy="5909310"/>
          </a:xfrm>
          <a:prstGeom prst="rect">
            <a:avLst/>
          </a:prstGeom>
          <a:noFill/>
        </p:spPr>
        <p:txBody>
          <a:bodyPr wrap="square">
            <a:spAutoFit/>
          </a:bodyPr>
          <a:lstStyle/>
          <a:p>
            <a:r>
              <a:rPr lang="en-US" dirty="0">
                <a:solidFill>
                  <a:srgbClr val="002060"/>
                </a:solidFill>
              </a:rPr>
              <a:t>Walmart, four years after Covid-19 prompted curtailed hours, still hasn’t gone back to “open all night.”</a:t>
            </a:r>
          </a:p>
          <a:p>
            <a:endParaRPr lang="en-US" dirty="0">
              <a:solidFill>
                <a:srgbClr val="002060"/>
              </a:solidFill>
            </a:endParaRPr>
          </a:p>
          <a:p>
            <a:r>
              <a:rPr lang="en-US" dirty="0">
                <a:solidFill>
                  <a:srgbClr val="002060"/>
                </a:solidFill>
              </a:rPr>
              <a:t>Some supermarkets, electronics retailers, coffee shops and pharmacies that shuttered early during Covid-19 have never come back to late-night hours. Not even all of 24 Hour Fitness’ gyms  — are open 24 hours.</a:t>
            </a:r>
          </a:p>
          <a:p>
            <a:endParaRPr lang="en-US" dirty="0">
              <a:solidFill>
                <a:srgbClr val="002060"/>
              </a:solidFill>
            </a:endParaRPr>
          </a:p>
          <a:p>
            <a:r>
              <a:rPr lang="en-US" dirty="0">
                <a:solidFill>
                  <a:srgbClr val="002060"/>
                </a:solidFill>
              </a:rPr>
              <a:t>(*YELP):24 Hour restaurants fell 18% from 2020 to 2024.  NYC lost 13%, Los Angeles lost 35%, Chicago lost 10%</a:t>
            </a:r>
          </a:p>
          <a:p>
            <a:endParaRPr lang="en-US" dirty="0">
              <a:solidFill>
                <a:srgbClr val="002060"/>
              </a:solidFill>
            </a:endParaRPr>
          </a:p>
          <a:p>
            <a:r>
              <a:rPr lang="en-US" dirty="0">
                <a:solidFill>
                  <a:srgbClr val="002060"/>
                </a:solidFill>
              </a:rPr>
              <a:t>Pharmacy closures are creating pharmacy deserts in minority communities.  Walgreens will shutter 450 more stores and CVS is scheduled to close 1,124. (*Boston University, March 25, 2024) </a:t>
            </a:r>
          </a:p>
          <a:p>
            <a:endParaRPr lang="en-US" dirty="0">
              <a:solidFill>
                <a:srgbClr val="002060"/>
              </a:solidFill>
            </a:endParaRPr>
          </a:p>
          <a:p>
            <a:r>
              <a:rPr lang="en-US" dirty="0">
                <a:solidFill>
                  <a:srgbClr val="002060"/>
                </a:solidFill>
              </a:rPr>
              <a:t>Manpower Group says almost 4 in 5 employers are struggling to fill job vacancies. (03-03-24)</a:t>
            </a:r>
          </a:p>
          <a:p>
            <a:endParaRPr lang="en-US" dirty="0">
              <a:solidFill>
                <a:srgbClr val="002060"/>
              </a:solidFill>
            </a:endParaRPr>
          </a:p>
          <a:p>
            <a:r>
              <a:rPr lang="en-US" dirty="0">
                <a:solidFill>
                  <a:srgbClr val="002060"/>
                </a:solidFill>
              </a:rPr>
              <a:t>There were 323 drugs in shortage in the first 3-months of 2024.  That’s a 33% increase with the average shortage lasting about ½ a year. (04-13-24) Government data (*UGH! And my drug stocks are in the ditch!??)</a:t>
            </a:r>
          </a:p>
          <a:p>
            <a:endParaRPr lang="en-US" dirty="0">
              <a:solidFill>
                <a:srgbClr val="002060"/>
              </a:solidFill>
            </a:endParaRPr>
          </a:p>
          <a:p>
            <a:r>
              <a:rPr lang="en-US" dirty="0">
                <a:solidFill>
                  <a:srgbClr val="002060"/>
                </a:solidFill>
              </a:rPr>
              <a:t>In London, more than 3,000 venues have shut down stating that operating costs have gone up- with fewer customers</a:t>
            </a:r>
          </a:p>
          <a:p>
            <a:r>
              <a:rPr lang="en-US" dirty="0">
                <a:solidFill>
                  <a:srgbClr val="002060"/>
                </a:solidFill>
              </a:rPr>
              <a:t>They cannot maintain costs. The UK is recovering from a technical recession and expect DGP to be at 0.3% in ‘24.</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p>
        </p:txBody>
      </p:sp>
    </p:spTree>
    <p:extLst>
      <p:ext uri="{BB962C8B-B14F-4D97-AF65-F5344CB8AC3E}">
        <p14:creationId xmlns:p14="http://schemas.microsoft.com/office/powerpoint/2010/main" val="3297733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D4E9412E-0163-6565-8218-3F7B3FF9CB0F}"/>
              </a:ext>
            </a:extLst>
          </p:cNvPr>
          <p:cNvPicPr>
            <a:picLocks noChangeAspect="1"/>
          </p:cNvPicPr>
          <p:nvPr/>
        </p:nvPicPr>
        <p:blipFill>
          <a:blip r:embed="rId3"/>
          <a:stretch>
            <a:fillRect/>
          </a:stretch>
        </p:blipFill>
        <p:spPr>
          <a:xfrm>
            <a:off x="3468516" y="362650"/>
            <a:ext cx="7809845" cy="4754634"/>
          </a:xfrm>
          <a:prstGeom prst="rect">
            <a:avLst/>
          </a:prstGeom>
        </p:spPr>
      </p:pic>
      <p:sp>
        <p:nvSpPr>
          <p:cNvPr id="4" name="TextBox 3">
            <a:extLst>
              <a:ext uri="{FF2B5EF4-FFF2-40B4-BE49-F238E27FC236}">
                <a16:creationId xmlns:a16="http://schemas.microsoft.com/office/drawing/2014/main" id="{25539454-AE34-E5D9-4C45-EE7ABB24A51B}"/>
              </a:ext>
            </a:extLst>
          </p:cNvPr>
          <p:cNvSpPr txBox="1"/>
          <p:nvPr/>
        </p:nvSpPr>
        <p:spPr>
          <a:xfrm>
            <a:off x="3582099" y="5268286"/>
            <a:ext cx="7696262" cy="369332"/>
          </a:xfrm>
          <a:prstGeom prst="rect">
            <a:avLst/>
          </a:prstGeom>
          <a:noFill/>
        </p:spPr>
        <p:txBody>
          <a:bodyPr wrap="square" rtlCol="0">
            <a:spAutoFit/>
          </a:bodyPr>
          <a:lstStyle/>
          <a:p>
            <a:r>
              <a:rPr lang="en-US" dirty="0">
                <a:solidFill>
                  <a:srgbClr val="002060"/>
                </a:solidFill>
              </a:rPr>
              <a:t>Yellowstone  National Park received an anonymous gift of $40 Million for housing </a:t>
            </a:r>
          </a:p>
        </p:txBody>
      </p:sp>
      <p:sp>
        <p:nvSpPr>
          <p:cNvPr id="5" name="TextBox 4">
            <a:extLst>
              <a:ext uri="{FF2B5EF4-FFF2-40B4-BE49-F238E27FC236}">
                <a16:creationId xmlns:a16="http://schemas.microsoft.com/office/drawing/2014/main" id="{6346E548-F7B6-4F74-B6AE-2168E4DE74DA}"/>
              </a:ext>
            </a:extLst>
          </p:cNvPr>
          <p:cNvSpPr txBox="1"/>
          <p:nvPr/>
        </p:nvSpPr>
        <p:spPr>
          <a:xfrm>
            <a:off x="612396" y="362650"/>
            <a:ext cx="2856120" cy="5078313"/>
          </a:xfrm>
          <a:prstGeom prst="rect">
            <a:avLst/>
          </a:prstGeom>
          <a:noFill/>
        </p:spPr>
        <p:txBody>
          <a:bodyPr wrap="square" rtlCol="0">
            <a:spAutoFit/>
          </a:bodyPr>
          <a:lstStyle/>
          <a:p>
            <a:r>
              <a:rPr lang="en-US" dirty="0">
                <a:solidFill>
                  <a:srgbClr val="002060"/>
                </a:solidFill>
              </a:rPr>
              <a:t>          National Park Rangers</a:t>
            </a:r>
          </a:p>
          <a:p>
            <a:endParaRPr lang="en-US" dirty="0">
              <a:solidFill>
                <a:srgbClr val="002060"/>
              </a:solidFill>
            </a:endParaRPr>
          </a:p>
          <a:p>
            <a:r>
              <a:rPr lang="en-US" dirty="0">
                <a:solidFill>
                  <a:srgbClr val="002060"/>
                </a:solidFill>
              </a:rPr>
              <a:t>The hourly rate for park rangers can vary.  Nationwide the average is $21/hr.  Most average $400/week.  </a:t>
            </a:r>
          </a:p>
          <a:p>
            <a:r>
              <a:rPr lang="en-US" dirty="0">
                <a:solidFill>
                  <a:srgbClr val="002060"/>
                </a:solidFill>
              </a:rPr>
              <a:t>Seasonal employees range from $13 to $16.50/hr.</a:t>
            </a:r>
          </a:p>
          <a:p>
            <a:endParaRPr lang="en-US" dirty="0">
              <a:solidFill>
                <a:srgbClr val="002060"/>
              </a:solidFill>
            </a:endParaRPr>
          </a:p>
          <a:p>
            <a:r>
              <a:rPr lang="en-US" dirty="0">
                <a:solidFill>
                  <a:srgbClr val="002060"/>
                </a:solidFill>
              </a:rPr>
              <a:t>Many parks are miles away from a town – but at these wages, one could not afford to live in a town.  Also housing on these parks are old and dilapidated.</a:t>
            </a:r>
          </a:p>
          <a:p>
            <a:r>
              <a:rPr lang="en-US" dirty="0">
                <a:solidFill>
                  <a:srgbClr val="002060"/>
                </a:solidFill>
              </a:rPr>
              <a:t>Housing for rangers is an issue and recruiters are stymied. BUT – good news --</a:t>
            </a:r>
          </a:p>
        </p:txBody>
      </p:sp>
    </p:spTree>
    <p:extLst>
      <p:ext uri="{BB962C8B-B14F-4D97-AF65-F5344CB8AC3E}">
        <p14:creationId xmlns:p14="http://schemas.microsoft.com/office/powerpoint/2010/main" val="4190261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A06222CA-ADF1-B04A-ACA8-9BF8E255AB6F}"/>
              </a:ext>
            </a:extLst>
          </p:cNvPr>
          <p:cNvPicPr>
            <a:picLocks noChangeAspect="1"/>
          </p:cNvPicPr>
          <p:nvPr/>
        </p:nvPicPr>
        <p:blipFill>
          <a:blip r:embed="rId3"/>
          <a:stretch>
            <a:fillRect/>
          </a:stretch>
        </p:blipFill>
        <p:spPr>
          <a:xfrm>
            <a:off x="5027538" y="287846"/>
            <a:ext cx="6096528" cy="3432345"/>
          </a:xfrm>
          <a:prstGeom prst="rect">
            <a:avLst/>
          </a:prstGeom>
        </p:spPr>
      </p:pic>
      <p:sp>
        <p:nvSpPr>
          <p:cNvPr id="4" name="TextBox 3">
            <a:extLst>
              <a:ext uri="{FF2B5EF4-FFF2-40B4-BE49-F238E27FC236}">
                <a16:creationId xmlns:a16="http://schemas.microsoft.com/office/drawing/2014/main" id="{88AFA1A6-6231-A3BB-A8F8-F4A293ADCEE1}"/>
              </a:ext>
            </a:extLst>
          </p:cNvPr>
          <p:cNvSpPr txBox="1"/>
          <p:nvPr/>
        </p:nvSpPr>
        <p:spPr>
          <a:xfrm>
            <a:off x="620785" y="353810"/>
            <a:ext cx="4406753" cy="6186309"/>
          </a:xfrm>
          <a:prstGeom prst="rect">
            <a:avLst/>
          </a:prstGeom>
          <a:noFill/>
        </p:spPr>
        <p:txBody>
          <a:bodyPr wrap="square" rtlCol="0">
            <a:spAutoFit/>
          </a:bodyPr>
          <a:lstStyle/>
          <a:p>
            <a:r>
              <a:rPr lang="en-US" dirty="0">
                <a:solidFill>
                  <a:srgbClr val="002060"/>
                </a:solidFill>
              </a:rPr>
              <a:t>          FYI: The Financial Times reports that “America has essentially stopped building its own ships.” – over the past few DECADES.</a:t>
            </a:r>
          </a:p>
          <a:p>
            <a:endParaRPr lang="en-US" dirty="0">
              <a:solidFill>
                <a:srgbClr val="002060"/>
              </a:solidFill>
            </a:endParaRPr>
          </a:p>
          <a:p>
            <a:r>
              <a:rPr lang="en-US" dirty="0">
                <a:solidFill>
                  <a:srgbClr val="002060"/>
                </a:solidFill>
              </a:rPr>
              <a:t>The “Dali” was sailing into the Baltimore port, but the ship was constructed by the Korean firm Hyundai, operated by a crew of Indian nationals, owned by a Singaporean firm and carrying containers on behalf of a Danish shipping giant that was on route to Sri Lanka.</a:t>
            </a:r>
          </a:p>
          <a:p>
            <a:endParaRPr lang="en-US" dirty="0">
              <a:solidFill>
                <a:srgbClr val="002060"/>
              </a:solidFill>
            </a:endParaRPr>
          </a:p>
          <a:p>
            <a:r>
              <a:rPr lang="en-US" dirty="0">
                <a:solidFill>
                  <a:srgbClr val="002060"/>
                </a:solidFill>
              </a:rPr>
              <a:t>These trans-national systems are a result of globalization and booming economic times.</a:t>
            </a:r>
          </a:p>
          <a:p>
            <a:endParaRPr lang="en-US" dirty="0">
              <a:solidFill>
                <a:srgbClr val="002060"/>
              </a:solidFill>
            </a:endParaRPr>
          </a:p>
          <a:p>
            <a:r>
              <a:rPr lang="en-US" dirty="0">
                <a:solidFill>
                  <a:srgbClr val="002060"/>
                </a:solidFill>
              </a:rPr>
              <a:t>Beside running the risk of hitting a bridge ---</a:t>
            </a:r>
          </a:p>
          <a:p>
            <a:r>
              <a:rPr lang="en-US" dirty="0">
                <a:solidFill>
                  <a:srgbClr val="002060"/>
                </a:solidFill>
              </a:rPr>
              <a:t>Running sideways and plugging up the Panama canal that backlog other ships ----</a:t>
            </a:r>
          </a:p>
          <a:p>
            <a:r>
              <a:rPr lang="en-US" dirty="0">
                <a:solidFill>
                  <a:srgbClr val="002060"/>
                </a:solidFill>
              </a:rPr>
              <a:t>Or getting hit by missiles ----- disruption to our global shipping routes is a problem.</a:t>
            </a:r>
          </a:p>
          <a:p>
            <a:endParaRPr lang="en-US" dirty="0"/>
          </a:p>
          <a:p>
            <a:endParaRPr lang="en-US" dirty="0"/>
          </a:p>
          <a:p>
            <a:endParaRPr lang="en-US" dirty="0"/>
          </a:p>
        </p:txBody>
      </p:sp>
      <p:sp>
        <p:nvSpPr>
          <p:cNvPr id="5" name="TextBox 4">
            <a:extLst>
              <a:ext uri="{FF2B5EF4-FFF2-40B4-BE49-F238E27FC236}">
                <a16:creationId xmlns:a16="http://schemas.microsoft.com/office/drawing/2014/main" id="{ADF7C8A1-4E02-E594-594D-56EA1CAF115F}"/>
              </a:ext>
            </a:extLst>
          </p:cNvPr>
          <p:cNvSpPr txBox="1"/>
          <p:nvPr/>
        </p:nvSpPr>
        <p:spPr>
          <a:xfrm>
            <a:off x="5092116" y="3858936"/>
            <a:ext cx="6283355" cy="1754326"/>
          </a:xfrm>
          <a:prstGeom prst="rect">
            <a:avLst/>
          </a:prstGeom>
          <a:noFill/>
        </p:spPr>
        <p:txBody>
          <a:bodyPr wrap="square" rtlCol="0">
            <a:spAutoFit/>
          </a:bodyPr>
          <a:lstStyle/>
          <a:p>
            <a:r>
              <a:rPr lang="en-US" dirty="0">
                <a:solidFill>
                  <a:srgbClr val="002060"/>
                </a:solidFill>
              </a:rPr>
              <a:t> This is a picture of the sunken vessel “Rubymar” in the Red Sea after being struck by a missile fired by the Houthi militants *(Reuters) 3-3-24.</a:t>
            </a:r>
          </a:p>
          <a:p>
            <a:r>
              <a:rPr lang="en-US" dirty="0">
                <a:solidFill>
                  <a:srgbClr val="002060"/>
                </a:solidFill>
              </a:rPr>
              <a:t>The ship flew the flag of Belize and was managed by a Beirut-based shipping firm, organized by a Lebanese operator and had mostly Syrian crew.</a:t>
            </a:r>
          </a:p>
        </p:txBody>
      </p:sp>
    </p:spTree>
    <p:extLst>
      <p:ext uri="{BB962C8B-B14F-4D97-AF65-F5344CB8AC3E}">
        <p14:creationId xmlns:p14="http://schemas.microsoft.com/office/powerpoint/2010/main" val="2553157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120711ED-EFA1-7B70-E7BE-3A57292FF9E8}"/>
              </a:ext>
            </a:extLst>
          </p:cNvPr>
          <p:cNvPicPr>
            <a:picLocks noChangeAspect="1"/>
          </p:cNvPicPr>
          <p:nvPr/>
        </p:nvPicPr>
        <p:blipFill>
          <a:blip r:embed="rId3"/>
          <a:stretch>
            <a:fillRect/>
          </a:stretch>
        </p:blipFill>
        <p:spPr>
          <a:xfrm>
            <a:off x="4955564" y="287846"/>
            <a:ext cx="6221135" cy="6221135"/>
          </a:xfrm>
          <a:prstGeom prst="rect">
            <a:avLst/>
          </a:prstGeom>
        </p:spPr>
      </p:pic>
      <p:sp>
        <p:nvSpPr>
          <p:cNvPr id="4" name="TextBox 3">
            <a:extLst>
              <a:ext uri="{FF2B5EF4-FFF2-40B4-BE49-F238E27FC236}">
                <a16:creationId xmlns:a16="http://schemas.microsoft.com/office/drawing/2014/main" id="{ACF93432-6A5E-5640-C47E-BB48051E988B}"/>
              </a:ext>
            </a:extLst>
          </p:cNvPr>
          <p:cNvSpPr txBox="1"/>
          <p:nvPr/>
        </p:nvSpPr>
        <p:spPr>
          <a:xfrm>
            <a:off x="704675" y="349019"/>
            <a:ext cx="3867325" cy="5632311"/>
          </a:xfrm>
          <a:prstGeom prst="rect">
            <a:avLst/>
          </a:prstGeom>
          <a:noFill/>
        </p:spPr>
        <p:txBody>
          <a:bodyPr wrap="square" rtlCol="0">
            <a:spAutoFit/>
          </a:bodyPr>
          <a:lstStyle/>
          <a:p>
            <a:r>
              <a:rPr lang="en-US" dirty="0">
                <a:solidFill>
                  <a:srgbClr val="002060"/>
                </a:solidFill>
              </a:rPr>
              <a:t>         Corporate tax revenue has been</a:t>
            </a:r>
          </a:p>
          <a:p>
            <a:r>
              <a:rPr lang="en-US" dirty="0">
                <a:solidFill>
                  <a:srgbClr val="002060"/>
                </a:solidFill>
              </a:rPr>
              <a:t>between 1% and 3% since the 1970’s.</a:t>
            </a:r>
          </a:p>
          <a:p>
            <a:endParaRPr lang="en-US" dirty="0">
              <a:solidFill>
                <a:srgbClr val="002060"/>
              </a:solidFill>
            </a:endParaRPr>
          </a:p>
          <a:p>
            <a:r>
              <a:rPr lang="en-US" dirty="0">
                <a:solidFill>
                  <a:srgbClr val="002060"/>
                </a:solidFill>
              </a:rPr>
              <a:t>The Inflation Reduction Act of 2022 amended the corporate tax structure to include a minimum of 15% tax on corporations with more than $1 Billion in average annual earnings over the past three years.  This tax went into affect in 2023. </a:t>
            </a:r>
          </a:p>
          <a:p>
            <a:endParaRPr lang="en-US" dirty="0">
              <a:solidFill>
                <a:srgbClr val="002060"/>
              </a:solidFill>
            </a:endParaRPr>
          </a:p>
          <a:p>
            <a:r>
              <a:rPr lang="en-US" dirty="0">
                <a:solidFill>
                  <a:srgbClr val="002060"/>
                </a:solidFill>
              </a:rPr>
              <a:t>The prediction is that roughly 150 companies would be subject to this new minimum corporate tax annually.</a:t>
            </a:r>
          </a:p>
          <a:p>
            <a:endParaRPr lang="en-US" dirty="0">
              <a:solidFill>
                <a:srgbClr val="002060"/>
              </a:solidFill>
            </a:endParaRPr>
          </a:p>
          <a:p>
            <a:r>
              <a:rPr lang="en-US" dirty="0">
                <a:solidFill>
                  <a:srgbClr val="002060"/>
                </a:solidFill>
              </a:rPr>
              <a:t>It is anticipated that this move will increase revenue by $222 Billion over a decade.  *I just hope global corps won’t hide revenue!</a:t>
            </a:r>
          </a:p>
          <a:p>
            <a:endParaRPr lang="en-US" dirty="0"/>
          </a:p>
        </p:txBody>
      </p:sp>
    </p:spTree>
    <p:extLst>
      <p:ext uri="{BB962C8B-B14F-4D97-AF65-F5344CB8AC3E}">
        <p14:creationId xmlns:p14="http://schemas.microsoft.com/office/powerpoint/2010/main" val="284278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4" name="Picture 3">
            <a:extLst>
              <a:ext uri="{FF2B5EF4-FFF2-40B4-BE49-F238E27FC236}">
                <a16:creationId xmlns:a16="http://schemas.microsoft.com/office/drawing/2014/main" id="{40D26E36-6D48-72AD-FEF2-A3BE7D15D506}"/>
              </a:ext>
            </a:extLst>
          </p:cNvPr>
          <p:cNvPicPr>
            <a:picLocks noChangeAspect="1"/>
          </p:cNvPicPr>
          <p:nvPr/>
        </p:nvPicPr>
        <p:blipFill>
          <a:blip r:embed="rId3"/>
          <a:stretch>
            <a:fillRect/>
          </a:stretch>
        </p:blipFill>
        <p:spPr>
          <a:xfrm>
            <a:off x="1018796" y="276771"/>
            <a:ext cx="9664117" cy="6157584"/>
          </a:xfrm>
          <a:prstGeom prst="rect">
            <a:avLst/>
          </a:prstGeom>
        </p:spPr>
      </p:pic>
      <p:sp>
        <p:nvSpPr>
          <p:cNvPr id="5" name="TextBox 4">
            <a:extLst>
              <a:ext uri="{FF2B5EF4-FFF2-40B4-BE49-F238E27FC236}">
                <a16:creationId xmlns:a16="http://schemas.microsoft.com/office/drawing/2014/main" id="{02FC06B0-38B4-99D4-DA37-3D01C9283ACD}"/>
              </a:ext>
            </a:extLst>
          </p:cNvPr>
          <p:cNvSpPr txBox="1"/>
          <p:nvPr/>
        </p:nvSpPr>
        <p:spPr>
          <a:xfrm flipH="1">
            <a:off x="10821797" y="427838"/>
            <a:ext cx="478173" cy="5632311"/>
          </a:xfrm>
          <a:prstGeom prst="rect">
            <a:avLst/>
          </a:prstGeom>
          <a:solidFill>
            <a:schemeClr val="accent2">
              <a:lumMod val="75000"/>
            </a:schemeClr>
          </a:solidFill>
        </p:spPr>
        <p:txBody>
          <a:bodyPr wrap="square" rtlCol="0">
            <a:spAutoFit/>
          </a:bodyPr>
          <a:lstStyle/>
          <a:p>
            <a:r>
              <a:rPr lang="en-US" dirty="0"/>
              <a:t>OU</a:t>
            </a:r>
          </a:p>
          <a:p>
            <a:r>
              <a:rPr lang="en-US" dirty="0"/>
              <a:t>T</a:t>
            </a:r>
          </a:p>
          <a:p>
            <a:r>
              <a:rPr lang="en-US" dirty="0"/>
              <a:t>S</a:t>
            </a:r>
          </a:p>
          <a:p>
            <a:r>
              <a:rPr lang="en-US" dirty="0"/>
              <a:t>I</a:t>
            </a:r>
          </a:p>
          <a:p>
            <a:r>
              <a:rPr lang="en-US" dirty="0"/>
              <a:t>D</a:t>
            </a:r>
          </a:p>
          <a:p>
            <a:r>
              <a:rPr lang="en-US" dirty="0"/>
              <a:t>E  </a:t>
            </a:r>
          </a:p>
          <a:p>
            <a:endParaRPr lang="en-US" dirty="0"/>
          </a:p>
          <a:p>
            <a:r>
              <a:rPr lang="en-US" dirty="0"/>
              <a:t>O</a:t>
            </a:r>
          </a:p>
          <a:p>
            <a:r>
              <a:rPr lang="en-US" dirty="0"/>
              <a:t>F</a:t>
            </a:r>
          </a:p>
          <a:p>
            <a:endParaRPr lang="en-US" dirty="0"/>
          </a:p>
          <a:p>
            <a:r>
              <a:rPr lang="en-US" dirty="0"/>
              <a:t>I</a:t>
            </a:r>
          </a:p>
          <a:p>
            <a:r>
              <a:rPr lang="en-US" dirty="0"/>
              <a:t>R</a:t>
            </a:r>
          </a:p>
          <a:p>
            <a:r>
              <a:rPr lang="en-US" dirty="0"/>
              <a:t>A</a:t>
            </a:r>
          </a:p>
          <a:p>
            <a:endParaRPr lang="en-US" dirty="0"/>
          </a:p>
          <a:p>
            <a:r>
              <a:rPr lang="en-US" dirty="0"/>
              <a:t>A</a:t>
            </a:r>
          </a:p>
          <a:p>
            <a:r>
              <a:rPr lang="en-US" dirty="0"/>
              <a:t>C</a:t>
            </a:r>
          </a:p>
          <a:p>
            <a:r>
              <a:rPr lang="en-US" dirty="0"/>
              <a:t>C</a:t>
            </a:r>
          </a:p>
          <a:p>
            <a:r>
              <a:rPr lang="en-US" dirty="0"/>
              <a:t>T.</a:t>
            </a:r>
          </a:p>
          <a:p>
            <a:endParaRPr lang="en-US" dirty="0"/>
          </a:p>
        </p:txBody>
      </p:sp>
    </p:spTree>
    <p:extLst>
      <p:ext uri="{BB962C8B-B14F-4D97-AF65-F5344CB8AC3E}">
        <p14:creationId xmlns:p14="http://schemas.microsoft.com/office/powerpoint/2010/main" val="1393570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20117" y="355745"/>
            <a:ext cx="10927126" cy="6146509"/>
          </a:xfrm>
          <a:prstGeom prst="rect">
            <a:avLst/>
          </a:prstGeom>
        </p:spPr>
      </p:pic>
      <p:pic>
        <p:nvPicPr>
          <p:cNvPr id="4" name="Picture 3">
            <a:extLst>
              <a:ext uri="{FF2B5EF4-FFF2-40B4-BE49-F238E27FC236}">
                <a16:creationId xmlns:a16="http://schemas.microsoft.com/office/drawing/2014/main" id="{F9D277C6-757C-AEA7-A2ED-9A7915E0A19C}"/>
              </a:ext>
            </a:extLst>
          </p:cNvPr>
          <p:cNvPicPr>
            <a:picLocks noChangeAspect="1"/>
          </p:cNvPicPr>
          <p:nvPr/>
        </p:nvPicPr>
        <p:blipFill>
          <a:blip r:embed="rId3"/>
          <a:stretch>
            <a:fillRect/>
          </a:stretch>
        </p:blipFill>
        <p:spPr>
          <a:xfrm>
            <a:off x="3328947" y="355745"/>
            <a:ext cx="8118296" cy="6167191"/>
          </a:xfrm>
          <a:prstGeom prst="rect">
            <a:avLst/>
          </a:prstGeom>
        </p:spPr>
      </p:pic>
      <p:sp>
        <p:nvSpPr>
          <p:cNvPr id="5" name="TextBox 4">
            <a:extLst>
              <a:ext uri="{FF2B5EF4-FFF2-40B4-BE49-F238E27FC236}">
                <a16:creationId xmlns:a16="http://schemas.microsoft.com/office/drawing/2014/main" id="{584E41B9-CEB1-B3CC-E49A-9D61B396D93D}"/>
              </a:ext>
            </a:extLst>
          </p:cNvPr>
          <p:cNvSpPr txBox="1"/>
          <p:nvPr/>
        </p:nvSpPr>
        <p:spPr>
          <a:xfrm>
            <a:off x="520117" y="376427"/>
            <a:ext cx="2808830" cy="5478423"/>
          </a:xfrm>
          <a:prstGeom prst="rect">
            <a:avLst/>
          </a:prstGeom>
          <a:noFill/>
        </p:spPr>
        <p:txBody>
          <a:bodyPr wrap="square" rtlCol="0">
            <a:spAutoFit/>
          </a:bodyPr>
          <a:lstStyle/>
          <a:p>
            <a:r>
              <a:rPr lang="en-US" dirty="0">
                <a:solidFill>
                  <a:srgbClr val="002060"/>
                </a:solidFill>
              </a:rPr>
              <a:t>     FREE TAX FILING</a:t>
            </a:r>
          </a:p>
          <a:p>
            <a:endParaRPr lang="en-US" sz="800" dirty="0">
              <a:solidFill>
                <a:srgbClr val="002060"/>
              </a:solidFill>
            </a:endParaRPr>
          </a:p>
          <a:p>
            <a:r>
              <a:rPr lang="en-US" dirty="0">
                <a:solidFill>
                  <a:srgbClr val="002060"/>
                </a:solidFill>
              </a:rPr>
              <a:t>This comes from the IRS pilot program.  There are apparently 7 screens of eligibility checklists – but once stated there are fewer questions than in Turbo Tax.  You can’t use if you made more than $1500 in interest OR if you paid into an HSA</a:t>
            </a:r>
          </a:p>
          <a:p>
            <a:endParaRPr lang="en-US" dirty="0">
              <a:solidFill>
                <a:srgbClr val="002060"/>
              </a:solidFill>
            </a:endParaRPr>
          </a:p>
          <a:p>
            <a:r>
              <a:rPr lang="en-US" dirty="0">
                <a:solidFill>
                  <a:srgbClr val="002060"/>
                </a:solidFill>
              </a:rPr>
              <a:t>Also, you can file free with AARP in your local area.</a:t>
            </a:r>
          </a:p>
          <a:p>
            <a:endParaRPr lang="en-US" dirty="0">
              <a:solidFill>
                <a:srgbClr val="002060"/>
              </a:solidFill>
            </a:endParaRPr>
          </a:p>
          <a:p>
            <a:r>
              <a:rPr lang="en-US" dirty="0">
                <a:solidFill>
                  <a:srgbClr val="002060"/>
                </a:solidFill>
              </a:rPr>
              <a:t>**All have some restrictions.  Can’t trade in crypto, or have a large Schedule C business or do LARGE itemizing.</a:t>
            </a:r>
          </a:p>
        </p:txBody>
      </p:sp>
    </p:spTree>
    <p:extLst>
      <p:ext uri="{BB962C8B-B14F-4D97-AF65-F5344CB8AC3E}">
        <p14:creationId xmlns:p14="http://schemas.microsoft.com/office/powerpoint/2010/main" val="1681125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sp>
        <p:nvSpPr>
          <p:cNvPr id="3" name="TextBox 2">
            <a:extLst>
              <a:ext uri="{FF2B5EF4-FFF2-40B4-BE49-F238E27FC236}">
                <a16:creationId xmlns:a16="http://schemas.microsoft.com/office/drawing/2014/main" id="{A38B51F0-44E8-4471-B567-F0A80EEC4A9A}"/>
              </a:ext>
            </a:extLst>
          </p:cNvPr>
          <p:cNvSpPr txBox="1"/>
          <p:nvPr/>
        </p:nvSpPr>
        <p:spPr>
          <a:xfrm>
            <a:off x="511728" y="352338"/>
            <a:ext cx="10779854" cy="5339923"/>
          </a:xfrm>
          <a:prstGeom prst="rect">
            <a:avLst/>
          </a:prstGeom>
          <a:noFill/>
        </p:spPr>
        <p:txBody>
          <a:bodyPr wrap="square" rtlCol="0">
            <a:spAutoFit/>
          </a:bodyPr>
          <a:lstStyle/>
          <a:p>
            <a:r>
              <a:rPr lang="en-US" dirty="0">
                <a:solidFill>
                  <a:srgbClr val="002060"/>
                </a:solidFill>
              </a:rPr>
              <a:t>           REITS --- exposure to CRE? – or?  BE CAREF</a:t>
            </a:r>
            <a:r>
              <a:rPr lang="en-US" u="sng" dirty="0">
                <a:solidFill>
                  <a:srgbClr val="002060"/>
                </a:solidFill>
              </a:rPr>
              <a:t>UL of what you own in this arena:</a:t>
            </a:r>
            <a:endParaRPr lang="en-US" dirty="0">
              <a:solidFill>
                <a:srgbClr val="002060"/>
              </a:solidFill>
            </a:endParaRPr>
          </a:p>
          <a:p>
            <a:endParaRPr lang="en-US" sz="800" dirty="0">
              <a:solidFill>
                <a:srgbClr val="002060"/>
              </a:solidFill>
            </a:endParaRPr>
          </a:p>
          <a:p>
            <a:r>
              <a:rPr lang="en-US" dirty="0">
                <a:solidFill>
                  <a:srgbClr val="002060"/>
                </a:solidFill>
              </a:rPr>
              <a:t>DOWNGRADES:</a:t>
            </a:r>
          </a:p>
          <a:p>
            <a:endParaRPr lang="en-US" sz="900" dirty="0">
              <a:solidFill>
                <a:srgbClr val="002060"/>
              </a:solidFill>
            </a:endParaRPr>
          </a:p>
          <a:p>
            <a:r>
              <a:rPr lang="en-US" dirty="0">
                <a:solidFill>
                  <a:srgbClr val="002060"/>
                </a:solidFill>
              </a:rPr>
              <a:t>HPP:  Hudson Pacific Properties</a:t>
            </a:r>
          </a:p>
          <a:p>
            <a:r>
              <a:rPr lang="en-US" dirty="0">
                <a:solidFill>
                  <a:srgbClr val="002060"/>
                </a:solidFill>
              </a:rPr>
              <a:t>Once was a $30 stock and is now trading at $6+  They own 48 properties and 6 motion picture studios.</a:t>
            </a:r>
          </a:p>
          <a:p>
            <a:r>
              <a:rPr lang="en-US" dirty="0">
                <a:solidFill>
                  <a:srgbClr val="002060"/>
                </a:solidFill>
              </a:rPr>
              <a:t>I see headwinds coming into the motion picture industry giving way to foreign products.</a:t>
            </a:r>
          </a:p>
          <a:p>
            <a:endParaRPr lang="en-US" dirty="0">
              <a:solidFill>
                <a:srgbClr val="002060"/>
              </a:solidFill>
            </a:endParaRPr>
          </a:p>
          <a:p>
            <a:r>
              <a:rPr lang="en-US" dirty="0">
                <a:solidFill>
                  <a:srgbClr val="002060"/>
                </a:solidFill>
              </a:rPr>
              <a:t>HR:  Healthcare Realty Trust Inc.</a:t>
            </a:r>
          </a:p>
          <a:p>
            <a:r>
              <a:rPr lang="en-US" dirty="0">
                <a:solidFill>
                  <a:srgbClr val="002060"/>
                </a:solidFill>
              </a:rPr>
              <a:t>Once trading at $33 and is now trading at $13.  They own 688 healthcare properties in 35 states.</a:t>
            </a:r>
          </a:p>
          <a:p>
            <a:r>
              <a:rPr lang="en-US" dirty="0">
                <a:solidFill>
                  <a:srgbClr val="002060"/>
                </a:solidFill>
              </a:rPr>
              <a:t>Outpatient services over-done during Covid?  Only has 85% occupancy rate &amp; need over 90%+</a:t>
            </a:r>
          </a:p>
          <a:p>
            <a:endParaRPr lang="en-US" dirty="0">
              <a:solidFill>
                <a:srgbClr val="002060"/>
              </a:solidFill>
            </a:endParaRPr>
          </a:p>
          <a:p>
            <a:r>
              <a:rPr lang="en-US" dirty="0">
                <a:solidFill>
                  <a:srgbClr val="002060"/>
                </a:solidFill>
              </a:rPr>
              <a:t>DLR:  Digital Realty Trust </a:t>
            </a:r>
            <a:r>
              <a:rPr lang="en-US" dirty="0">
                <a:solidFill>
                  <a:srgbClr val="FF0000"/>
                </a:solidFill>
              </a:rPr>
              <a:t>(*I own – I will keep)</a:t>
            </a:r>
          </a:p>
          <a:p>
            <a:r>
              <a:rPr lang="en-US" dirty="0">
                <a:solidFill>
                  <a:srgbClr val="002060"/>
                </a:solidFill>
              </a:rPr>
              <a:t>Once was a $178+ stock the fell to $85.  It is now trading at $146+/.  Mitsubishi acquired 2 data centers/partnership.</a:t>
            </a:r>
          </a:p>
          <a:p>
            <a:r>
              <a:rPr lang="en-US" dirty="0">
                <a:solidFill>
                  <a:srgbClr val="002060"/>
                </a:solidFill>
              </a:rPr>
              <a:t>DLR customers are Meta, IBM, VZ, JPM, ATT etc. for a total o 4,000 customers in social media, finance &amp; telecoms.</a:t>
            </a:r>
          </a:p>
          <a:p>
            <a:endParaRPr lang="en-US" dirty="0">
              <a:solidFill>
                <a:srgbClr val="002060"/>
              </a:solidFill>
            </a:endParaRPr>
          </a:p>
          <a:p>
            <a:r>
              <a:rPr lang="en-US" dirty="0">
                <a:solidFill>
                  <a:srgbClr val="002060"/>
                </a:solidFill>
              </a:rPr>
              <a:t>WPC:  W P Carey Inc.</a:t>
            </a:r>
          </a:p>
          <a:p>
            <a:r>
              <a:rPr lang="en-US" dirty="0">
                <a:solidFill>
                  <a:srgbClr val="002060"/>
                </a:solidFill>
              </a:rPr>
              <a:t>Once trading at $89+, fell to $51 and is now trading at $58+.</a:t>
            </a:r>
          </a:p>
          <a:p>
            <a:r>
              <a:rPr lang="en-US" dirty="0">
                <a:solidFill>
                  <a:srgbClr val="002060"/>
                </a:solidFill>
              </a:rPr>
              <a:t>They have exposure to the industrial warehouse space &amp; self storage.  They cut their dividend from $1.06 to $.86.</a:t>
            </a:r>
          </a:p>
          <a:p>
            <a:r>
              <a:rPr lang="en-US" dirty="0">
                <a:solidFill>
                  <a:srgbClr val="002060"/>
                </a:solidFill>
              </a:rPr>
              <a:t>Demand during Covid exploded, so that is gone now.  But automated, digitized warehouses may become in demand.</a:t>
            </a:r>
          </a:p>
        </p:txBody>
      </p:sp>
    </p:spTree>
    <p:extLst>
      <p:ext uri="{BB962C8B-B14F-4D97-AF65-F5344CB8AC3E}">
        <p14:creationId xmlns:p14="http://schemas.microsoft.com/office/powerpoint/2010/main" val="21647689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7C42-A910-0550-537C-F6247C4386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A93970-0A91-A687-6543-B394533CF4A9}"/>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87F28AD4-9748-A4E8-6C28-8BDB09A0739F}"/>
              </a:ext>
            </a:extLst>
          </p:cNvPr>
          <p:cNvPicPr>
            <a:picLocks noChangeAspect="1"/>
          </p:cNvPicPr>
          <p:nvPr/>
        </p:nvPicPr>
        <p:blipFill>
          <a:blip r:embed="rId3"/>
          <a:stretch>
            <a:fillRect/>
          </a:stretch>
        </p:blipFill>
        <p:spPr>
          <a:xfrm>
            <a:off x="2194364" y="830510"/>
            <a:ext cx="6949900" cy="4628634"/>
          </a:xfrm>
          <a:prstGeom prst="rect">
            <a:avLst/>
          </a:prstGeom>
        </p:spPr>
      </p:pic>
      <p:sp>
        <p:nvSpPr>
          <p:cNvPr id="5" name="TextBox 4">
            <a:extLst>
              <a:ext uri="{FF2B5EF4-FFF2-40B4-BE49-F238E27FC236}">
                <a16:creationId xmlns:a16="http://schemas.microsoft.com/office/drawing/2014/main" id="{BD03D359-8276-39B7-4238-39684E5D922D}"/>
              </a:ext>
            </a:extLst>
          </p:cNvPr>
          <p:cNvSpPr txBox="1"/>
          <p:nvPr/>
        </p:nvSpPr>
        <p:spPr>
          <a:xfrm>
            <a:off x="989901" y="423644"/>
            <a:ext cx="9496338" cy="369332"/>
          </a:xfrm>
          <a:prstGeom prst="rect">
            <a:avLst/>
          </a:prstGeom>
          <a:noFill/>
        </p:spPr>
        <p:txBody>
          <a:bodyPr wrap="square" rtlCol="0">
            <a:spAutoFit/>
          </a:bodyPr>
          <a:lstStyle/>
          <a:p>
            <a:r>
              <a:rPr lang="en-US" dirty="0">
                <a:solidFill>
                  <a:srgbClr val="FF0000"/>
                </a:solidFill>
              </a:rPr>
              <a:t>    AND WE SAY GOODBYE TO BOSTOM MARKET – FROM A 1990’S BOOM TO A BUST ---</a:t>
            </a:r>
          </a:p>
        </p:txBody>
      </p:sp>
    </p:spTree>
    <p:extLst>
      <p:ext uri="{BB962C8B-B14F-4D97-AF65-F5344CB8AC3E}">
        <p14:creationId xmlns:p14="http://schemas.microsoft.com/office/powerpoint/2010/main" val="3106579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356-851F-2832-F617-C1F613642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82F199-F744-9467-33EC-094F6BC72165}"/>
              </a:ext>
            </a:extLst>
          </p:cNvPr>
          <p:cNvPicPr>
            <a:picLocks noChangeAspect="1"/>
          </p:cNvPicPr>
          <p:nvPr/>
        </p:nvPicPr>
        <p:blipFill>
          <a:blip r:embed="rId2"/>
          <a:stretch>
            <a:fillRect/>
          </a:stretch>
        </p:blipFill>
        <p:spPr>
          <a:xfrm>
            <a:off x="503339" y="355745"/>
            <a:ext cx="10927126" cy="6146509"/>
          </a:xfrm>
          <a:prstGeom prst="rect">
            <a:avLst/>
          </a:prstGeom>
        </p:spPr>
      </p:pic>
      <p:sp>
        <p:nvSpPr>
          <p:cNvPr id="3" name="TextBox 2">
            <a:extLst>
              <a:ext uri="{FF2B5EF4-FFF2-40B4-BE49-F238E27FC236}">
                <a16:creationId xmlns:a16="http://schemas.microsoft.com/office/drawing/2014/main" id="{8E1EE35F-61FF-E2FA-DE6D-68767340E5D5}"/>
              </a:ext>
            </a:extLst>
          </p:cNvPr>
          <p:cNvSpPr txBox="1"/>
          <p:nvPr/>
        </p:nvSpPr>
        <p:spPr>
          <a:xfrm>
            <a:off x="1057013" y="369116"/>
            <a:ext cx="9731229" cy="369332"/>
          </a:xfrm>
          <a:prstGeom prst="rect">
            <a:avLst/>
          </a:prstGeom>
          <a:noFill/>
        </p:spPr>
        <p:txBody>
          <a:bodyPr wrap="square" rtlCol="0">
            <a:spAutoFit/>
          </a:bodyPr>
          <a:lstStyle/>
          <a:p>
            <a:r>
              <a:rPr lang="en-US" b="1" dirty="0">
                <a:solidFill>
                  <a:srgbClr val="FF0000"/>
                </a:solidFill>
              </a:rPr>
              <a:t>   The Tropicana, Las Vegas closed April 2</a:t>
            </a:r>
            <a:r>
              <a:rPr lang="en-US" b="1" baseline="30000" dirty="0">
                <a:solidFill>
                  <a:srgbClr val="FF0000"/>
                </a:solidFill>
              </a:rPr>
              <a:t>nd</a:t>
            </a:r>
            <a:r>
              <a:rPr lang="en-US" b="1" dirty="0">
                <a:solidFill>
                  <a:srgbClr val="FF0000"/>
                </a:solidFill>
              </a:rPr>
              <a:t> to make room for a new major league baseball team,....</a:t>
            </a:r>
          </a:p>
        </p:txBody>
      </p:sp>
      <p:pic>
        <p:nvPicPr>
          <p:cNvPr id="5" name="Picture 4">
            <a:extLst>
              <a:ext uri="{FF2B5EF4-FFF2-40B4-BE49-F238E27FC236}">
                <a16:creationId xmlns:a16="http://schemas.microsoft.com/office/drawing/2014/main" id="{48BC6405-6CB4-3A76-4324-F1D6F0BBF8A4}"/>
              </a:ext>
            </a:extLst>
          </p:cNvPr>
          <p:cNvPicPr>
            <a:picLocks noChangeAspect="1"/>
          </p:cNvPicPr>
          <p:nvPr/>
        </p:nvPicPr>
        <p:blipFill>
          <a:blip r:embed="rId3"/>
          <a:stretch>
            <a:fillRect/>
          </a:stretch>
        </p:blipFill>
        <p:spPr>
          <a:xfrm>
            <a:off x="5195407" y="812368"/>
            <a:ext cx="6134026" cy="5676516"/>
          </a:xfrm>
          <a:prstGeom prst="rect">
            <a:avLst/>
          </a:prstGeom>
        </p:spPr>
      </p:pic>
      <p:pic>
        <p:nvPicPr>
          <p:cNvPr id="6" name="Picture 5">
            <a:extLst>
              <a:ext uri="{FF2B5EF4-FFF2-40B4-BE49-F238E27FC236}">
                <a16:creationId xmlns:a16="http://schemas.microsoft.com/office/drawing/2014/main" id="{F6DBB7F8-FF48-2A3A-39CD-3D50434EB7C7}"/>
              </a:ext>
            </a:extLst>
          </p:cNvPr>
          <p:cNvPicPr>
            <a:picLocks noChangeAspect="1"/>
          </p:cNvPicPr>
          <p:nvPr/>
        </p:nvPicPr>
        <p:blipFill>
          <a:blip r:embed="rId4"/>
          <a:stretch>
            <a:fillRect/>
          </a:stretch>
        </p:blipFill>
        <p:spPr>
          <a:xfrm>
            <a:off x="645952" y="989901"/>
            <a:ext cx="4457009" cy="2978092"/>
          </a:xfrm>
          <a:prstGeom prst="rect">
            <a:avLst/>
          </a:prstGeom>
        </p:spPr>
      </p:pic>
      <p:sp>
        <p:nvSpPr>
          <p:cNvPr id="7" name="TextBox 6">
            <a:extLst>
              <a:ext uri="{FF2B5EF4-FFF2-40B4-BE49-F238E27FC236}">
                <a16:creationId xmlns:a16="http://schemas.microsoft.com/office/drawing/2014/main" id="{CA01367F-BA8B-B35A-8733-59048E82EC0F}"/>
              </a:ext>
            </a:extLst>
          </p:cNvPr>
          <p:cNvSpPr txBox="1"/>
          <p:nvPr/>
        </p:nvSpPr>
        <p:spPr>
          <a:xfrm>
            <a:off x="761535" y="4303552"/>
            <a:ext cx="4070524" cy="1477328"/>
          </a:xfrm>
          <a:prstGeom prst="rect">
            <a:avLst/>
          </a:prstGeom>
          <a:noFill/>
        </p:spPr>
        <p:txBody>
          <a:bodyPr wrap="square" rtlCol="0">
            <a:spAutoFit/>
          </a:bodyPr>
          <a:lstStyle/>
          <a:p>
            <a:r>
              <a:rPr lang="en-US" dirty="0">
                <a:solidFill>
                  <a:srgbClr val="002060"/>
                </a:solidFill>
              </a:rPr>
              <a:t>A 2024 picture,....</a:t>
            </a:r>
          </a:p>
          <a:p>
            <a:r>
              <a:rPr lang="en-US" dirty="0">
                <a:solidFill>
                  <a:srgbClr val="002060"/>
                </a:solidFill>
              </a:rPr>
              <a:t>The demolition is to start in October.</a:t>
            </a:r>
          </a:p>
          <a:p>
            <a:r>
              <a:rPr lang="en-US" dirty="0">
                <a:solidFill>
                  <a:srgbClr val="002060"/>
                </a:solidFill>
              </a:rPr>
              <a:t>to make room for the $1.5 Billion, 33,000 seat domed stadium for the Oakland A’s,...</a:t>
            </a:r>
          </a:p>
          <a:p>
            <a:r>
              <a:rPr lang="en-US" dirty="0">
                <a:solidFill>
                  <a:srgbClr val="002060"/>
                </a:solidFill>
              </a:rPr>
              <a:t>... And more profitable gambling,...</a:t>
            </a:r>
          </a:p>
        </p:txBody>
      </p:sp>
    </p:spTree>
    <p:extLst>
      <p:ext uri="{BB962C8B-B14F-4D97-AF65-F5344CB8AC3E}">
        <p14:creationId xmlns:p14="http://schemas.microsoft.com/office/powerpoint/2010/main" val="2758642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7290-8185-8E99-92BD-97A9DCD8FF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0CE73-C583-D098-A14A-B0195C32E26A}"/>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64CE9402-BC90-0DCD-014A-8AC0553E32B2}"/>
              </a:ext>
            </a:extLst>
          </p:cNvPr>
          <p:cNvPicPr>
            <a:picLocks noChangeAspect="1"/>
          </p:cNvPicPr>
          <p:nvPr/>
        </p:nvPicPr>
        <p:blipFill>
          <a:blip r:embed="rId3"/>
          <a:stretch>
            <a:fillRect/>
          </a:stretch>
        </p:blipFill>
        <p:spPr>
          <a:xfrm>
            <a:off x="3154261" y="423645"/>
            <a:ext cx="7969542" cy="5299745"/>
          </a:xfrm>
          <a:prstGeom prst="rect">
            <a:avLst/>
          </a:prstGeom>
        </p:spPr>
      </p:pic>
      <p:sp>
        <p:nvSpPr>
          <p:cNvPr id="4" name="TextBox 3">
            <a:extLst>
              <a:ext uri="{FF2B5EF4-FFF2-40B4-BE49-F238E27FC236}">
                <a16:creationId xmlns:a16="http://schemas.microsoft.com/office/drawing/2014/main" id="{112716B0-C50E-4D4C-4A1D-83EC18506E91}"/>
              </a:ext>
            </a:extLst>
          </p:cNvPr>
          <p:cNvSpPr txBox="1"/>
          <p:nvPr/>
        </p:nvSpPr>
        <p:spPr>
          <a:xfrm>
            <a:off x="753146" y="423645"/>
            <a:ext cx="2382474" cy="3970318"/>
          </a:xfrm>
          <a:prstGeom prst="rect">
            <a:avLst/>
          </a:prstGeom>
          <a:noFill/>
        </p:spPr>
        <p:txBody>
          <a:bodyPr wrap="square" rtlCol="0">
            <a:spAutoFit/>
          </a:bodyPr>
          <a:lstStyle/>
          <a:p>
            <a:r>
              <a:rPr lang="en-US" dirty="0">
                <a:solidFill>
                  <a:srgbClr val="002060"/>
                </a:solidFill>
              </a:rPr>
              <a:t>        99 CENT ONLY</a:t>
            </a:r>
          </a:p>
          <a:p>
            <a:endParaRPr lang="en-US" dirty="0">
              <a:solidFill>
                <a:srgbClr val="002060"/>
              </a:solidFill>
            </a:endParaRPr>
          </a:p>
          <a:p>
            <a:r>
              <a:rPr lang="en-US" dirty="0">
                <a:solidFill>
                  <a:srgbClr val="002060"/>
                </a:solidFill>
              </a:rPr>
              <a:t>The owner of 99 Cents Only said it will close all 371 of its stores in the United States.</a:t>
            </a:r>
          </a:p>
          <a:p>
            <a:r>
              <a:rPr lang="en-US" dirty="0">
                <a:solidFill>
                  <a:srgbClr val="002060"/>
                </a:solidFill>
              </a:rPr>
              <a:t>  04-03-2024.</a:t>
            </a:r>
          </a:p>
          <a:p>
            <a:endParaRPr lang="en-US" dirty="0">
              <a:solidFill>
                <a:srgbClr val="002060"/>
              </a:solidFill>
            </a:endParaRPr>
          </a:p>
          <a:p>
            <a:r>
              <a:rPr lang="en-US" dirty="0">
                <a:solidFill>
                  <a:srgbClr val="002060"/>
                </a:solidFill>
              </a:rPr>
              <a:t>The company cited financial difficulties stemming from the “pandemic changing” consumer demand and rising inflation.</a:t>
            </a:r>
          </a:p>
        </p:txBody>
      </p:sp>
    </p:spTree>
    <p:extLst>
      <p:ext uri="{BB962C8B-B14F-4D97-AF65-F5344CB8AC3E}">
        <p14:creationId xmlns:p14="http://schemas.microsoft.com/office/powerpoint/2010/main" val="1416887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C3356-851F-2832-F617-C1F613642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82F199-F744-9467-33EC-094F6BC72165}"/>
              </a:ext>
            </a:extLst>
          </p:cNvPr>
          <p:cNvPicPr>
            <a:picLocks noChangeAspect="1"/>
          </p:cNvPicPr>
          <p:nvPr/>
        </p:nvPicPr>
        <p:blipFill>
          <a:blip r:embed="rId2"/>
          <a:stretch>
            <a:fillRect/>
          </a:stretch>
        </p:blipFill>
        <p:spPr>
          <a:xfrm>
            <a:off x="503339" y="355745"/>
            <a:ext cx="10927126" cy="6146509"/>
          </a:xfrm>
          <a:prstGeom prst="rect">
            <a:avLst/>
          </a:prstGeom>
        </p:spPr>
      </p:pic>
      <p:pic>
        <p:nvPicPr>
          <p:cNvPr id="3" name="Picture 2">
            <a:extLst>
              <a:ext uri="{FF2B5EF4-FFF2-40B4-BE49-F238E27FC236}">
                <a16:creationId xmlns:a16="http://schemas.microsoft.com/office/drawing/2014/main" id="{FD201DAE-A851-B185-25E3-75242F575D96}"/>
              </a:ext>
            </a:extLst>
          </p:cNvPr>
          <p:cNvPicPr>
            <a:picLocks noChangeAspect="1"/>
          </p:cNvPicPr>
          <p:nvPr/>
        </p:nvPicPr>
        <p:blipFill>
          <a:blip r:embed="rId3"/>
          <a:stretch>
            <a:fillRect/>
          </a:stretch>
        </p:blipFill>
        <p:spPr>
          <a:xfrm>
            <a:off x="5502159" y="427839"/>
            <a:ext cx="5403528" cy="5403528"/>
          </a:xfrm>
          <a:prstGeom prst="rect">
            <a:avLst/>
          </a:prstGeom>
        </p:spPr>
      </p:pic>
      <p:sp>
        <p:nvSpPr>
          <p:cNvPr id="4" name="TextBox 3">
            <a:extLst>
              <a:ext uri="{FF2B5EF4-FFF2-40B4-BE49-F238E27FC236}">
                <a16:creationId xmlns:a16="http://schemas.microsoft.com/office/drawing/2014/main" id="{C0D77B66-C7F2-ABC3-E857-6E951DE254CA}"/>
              </a:ext>
            </a:extLst>
          </p:cNvPr>
          <p:cNvSpPr txBox="1"/>
          <p:nvPr/>
        </p:nvSpPr>
        <p:spPr>
          <a:xfrm>
            <a:off x="503339" y="427839"/>
            <a:ext cx="4998820" cy="5324535"/>
          </a:xfrm>
          <a:prstGeom prst="rect">
            <a:avLst/>
          </a:prstGeom>
          <a:noFill/>
        </p:spPr>
        <p:txBody>
          <a:bodyPr wrap="square" rtlCol="0">
            <a:spAutoFit/>
          </a:bodyPr>
          <a:lstStyle/>
          <a:p>
            <a:r>
              <a:rPr lang="en-US" dirty="0">
                <a:solidFill>
                  <a:srgbClr val="002060"/>
                </a:solidFill>
              </a:rPr>
              <a:t>            SIX YEARS AGO SPORTS BETTING</a:t>
            </a:r>
          </a:p>
          <a:p>
            <a:r>
              <a:rPr lang="en-US" dirty="0">
                <a:solidFill>
                  <a:srgbClr val="002060"/>
                </a:solidFill>
              </a:rPr>
              <a:t>     WAS ILLEGAL UNDER FEDERAL LAW</a:t>
            </a:r>
          </a:p>
          <a:p>
            <a:endParaRPr lang="en-US" sz="800" dirty="0">
              <a:solidFill>
                <a:srgbClr val="002060"/>
              </a:solidFill>
            </a:endParaRPr>
          </a:p>
          <a:p>
            <a:r>
              <a:rPr lang="en-US" dirty="0">
                <a:solidFill>
                  <a:srgbClr val="002060"/>
                </a:solidFill>
              </a:rPr>
              <a:t>The American Gaming Assoc. estimates that $3Billion will be wagered during March Madness.</a:t>
            </a:r>
          </a:p>
          <a:p>
            <a:endParaRPr lang="en-US" sz="800" dirty="0">
              <a:solidFill>
                <a:srgbClr val="002060"/>
              </a:solidFill>
            </a:endParaRPr>
          </a:p>
          <a:p>
            <a:r>
              <a:rPr lang="en-US" dirty="0">
                <a:solidFill>
                  <a:srgbClr val="002060"/>
                </a:solidFill>
              </a:rPr>
              <a:t>Americans wagered a record $119.84 Billion in ‘23 in sports betting.</a:t>
            </a:r>
          </a:p>
          <a:p>
            <a:endParaRPr lang="en-US" dirty="0">
              <a:solidFill>
                <a:srgbClr val="002060"/>
              </a:solidFill>
            </a:endParaRPr>
          </a:p>
          <a:p>
            <a:r>
              <a:rPr lang="en-US" dirty="0">
                <a:solidFill>
                  <a:srgbClr val="002060"/>
                </a:solidFill>
              </a:rPr>
              <a:t>58% of college students have placed at least one sport bet.</a:t>
            </a:r>
          </a:p>
          <a:p>
            <a:endParaRPr lang="en-US" dirty="0">
              <a:solidFill>
                <a:srgbClr val="002060"/>
              </a:solidFill>
            </a:endParaRPr>
          </a:p>
          <a:p>
            <a:r>
              <a:rPr lang="en-US" dirty="0">
                <a:solidFill>
                  <a:srgbClr val="002060"/>
                </a:solidFill>
              </a:rPr>
              <a:t>Meanwhile, the best base ball player on planet earth “SHOHEI OHTANI” recently hit his first home run as a Dodger --- I sincerely hope the gambling debt falls squarely on the shoulders of his interpreter.  </a:t>
            </a:r>
          </a:p>
          <a:p>
            <a:endParaRPr lang="en-US" dirty="0">
              <a:solidFill>
                <a:srgbClr val="002060"/>
              </a:solidFill>
            </a:endParaRPr>
          </a:p>
          <a:p>
            <a:r>
              <a:rPr lang="en-US" dirty="0">
                <a:solidFill>
                  <a:srgbClr val="002060"/>
                </a:solidFill>
              </a:rPr>
              <a:t>P.S. The average cost of the Women’s Final Four ticket was DOUBLE the men’s (Women’s ticket coming in @ $2,323 and the Men’s ticket at $1,001)</a:t>
            </a:r>
          </a:p>
        </p:txBody>
      </p:sp>
    </p:spTree>
    <p:extLst>
      <p:ext uri="{BB962C8B-B14F-4D97-AF65-F5344CB8AC3E}">
        <p14:creationId xmlns:p14="http://schemas.microsoft.com/office/powerpoint/2010/main" val="960799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34E88-D723-633D-F6AC-18B745B7D7B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A83D8E-DD9D-071A-16D8-8C33E25D977C}"/>
              </a:ext>
            </a:extLst>
          </p:cNvPr>
          <p:cNvPicPr>
            <a:picLocks noChangeAspect="1"/>
          </p:cNvPicPr>
          <p:nvPr/>
        </p:nvPicPr>
        <p:blipFill>
          <a:blip r:embed="rId2"/>
          <a:stretch>
            <a:fillRect/>
          </a:stretch>
        </p:blipFill>
        <p:spPr>
          <a:xfrm>
            <a:off x="511728" y="287846"/>
            <a:ext cx="10927126" cy="6146509"/>
          </a:xfrm>
          <a:prstGeom prst="rect">
            <a:avLst/>
          </a:prstGeom>
        </p:spPr>
      </p:pic>
      <p:pic>
        <p:nvPicPr>
          <p:cNvPr id="3" name="Picture 2">
            <a:extLst>
              <a:ext uri="{FF2B5EF4-FFF2-40B4-BE49-F238E27FC236}">
                <a16:creationId xmlns:a16="http://schemas.microsoft.com/office/drawing/2014/main" id="{AB94F665-B385-9125-C38C-9E95225F105D}"/>
              </a:ext>
            </a:extLst>
          </p:cNvPr>
          <p:cNvPicPr>
            <a:picLocks noChangeAspect="1"/>
          </p:cNvPicPr>
          <p:nvPr/>
        </p:nvPicPr>
        <p:blipFill>
          <a:blip r:embed="rId3"/>
          <a:stretch>
            <a:fillRect/>
          </a:stretch>
        </p:blipFill>
        <p:spPr>
          <a:xfrm>
            <a:off x="3136244" y="287846"/>
            <a:ext cx="7555726" cy="5800436"/>
          </a:xfrm>
          <a:prstGeom prst="rect">
            <a:avLst/>
          </a:prstGeom>
        </p:spPr>
      </p:pic>
      <p:sp>
        <p:nvSpPr>
          <p:cNvPr id="4" name="TextBox 3">
            <a:extLst>
              <a:ext uri="{FF2B5EF4-FFF2-40B4-BE49-F238E27FC236}">
                <a16:creationId xmlns:a16="http://schemas.microsoft.com/office/drawing/2014/main" id="{1C5EBE52-C9E4-DA63-B2FC-42672BCA0CE3}"/>
              </a:ext>
            </a:extLst>
          </p:cNvPr>
          <p:cNvSpPr txBox="1"/>
          <p:nvPr/>
        </p:nvSpPr>
        <p:spPr>
          <a:xfrm>
            <a:off x="618836" y="287847"/>
            <a:ext cx="2447637" cy="5078313"/>
          </a:xfrm>
          <a:prstGeom prst="rect">
            <a:avLst/>
          </a:prstGeom>
          <a:noFill/>
        </p:spPr>
        <p:txBody>
          <a:bodyPr wrap="square" rtlCol="0">
            <a:spAutoFit/>
          </a:bodyPr>
          <a:lstStyle/>
          <a:p>
            <a:r>
              <a:rPr lang="en-US" b="1" dirty="0">
                <a:solidFill>
                  <a:srgbClr val="002060"/>
                </a:solidFill>
              </a:rPr>
              <a:t>This area still has to play catch-up, March 1:</a:t>
            </a:r>
          </a:p>
          <a:p>
            <a:endParaRPr lang="en-US" dirty="0">
              <a:solidFill>
                <a:srgbClr val="002060"/>
              </a:solidFill>
            </a:endParaRPr>
          </a:p>
          <a:p>
            <a:r>
              <a:rPr lang="en-US" dirty="0">
                <a:solidFill>
                  <a:srgbClr val="002060"/>
                </a:solidFill>
              </a:rPr>
              <a:t>The ISM has been in contraction for </a:t>
            </a:r>
            <a:r>
              <a:rPr lang="en-US" b="1" dirty="0">
                <a:solidFill>
                  <a:srgbClr val="002060"/>
                </a:solidFill>
              </a:rPr>
              <a:t>16-straight months</a:t>
            </a:r>
            <a:r>
              <a:rPr lang="en-US" dirty="0">
                <a:solidFill>
                  <a:srgbClr val="002060"/>
                </a:solidFill>
              </a:rPr>
              <a:t>, and employment fell to its second-lowest reading since 2020.</a:t>
            </a:r>
          </a:p>
          <a:p>
            <a:endParaRPr lang="en-US" dirty="0">
              <a:solidFill>
                <a:srgbClr val="002060"/>
              </a:solidFill>
            </a:endParaRPr>
          </a:p>
          <a:p>
            <a:r>
              <a:rPr lang="en-US" dirty="0">
                <a:solidFill>
                  <a:srgbClr val="002060"/>
                </a:solidFill>
              </a:rPr>
              <a:t>It came in at 47.8.  New orders declined by 3.3.</a:t>
            </a:r>
          </a:p>
          <a:p>
            <a:endParaRPr lang="en-US" dirty="0">
              <a:solidFill>
                <a:srgbClr val="002060"/>
              </a:solidFill>
            </a:endParaRPr>
          </a:p>
          <a:p>
            <a:r>
              <a:rPr lang="en-US" dirty="0">
                <a:solidFill>
                  <a:srgbClr val="002060"/>
                </a:solidFill>
              </a:rPr>
              <a:t>There may be signs of life but it will show up in the services ISM as that is the bigger driver of overall hiring (?)</a:t>
            </a:r>
          </a:p>
        </p:txBody>
      </p:sp>
    </p:spTree>
    <p:extLst>
      <p:ext uri="{BB962C8B-B14F-4D97-AF65-F5344CB8AC3E}">
        <p14:creationId xmlns:p14="http://schemas.microsoft.com/office/powerpoint/2010/main" val="321827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EBDA-53AC-B897-DA77-D5BC8A7FC0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57FBC2-E210-1232-8FE6-0CC4F9C10887}"/>
              </a:ext>
            </a:extLst>
          </p:cNvPr>
          <p:cNvPicPr>
            <a:picLocks noChangeAspect="1"/>
          </p:cNvPicPr>
          <p:nvPr/>
        </p:nvPicPr>
        <p:blipFill>
          <a:blip r:embed="rId2"/>
          <a:stretch>
            <a:fillRect/>
          </a:stretch>
        </p:blipFill>
        <p:spPr>
          <a:xfrm>
            <a:off x="511728" y="279457"/>
            <a:ext cx="10927126" cy="6146509"/>
          </a:xfrm>
          <a:prstGeom prst="rect">
            <a:avLst/>
          </a:prstGeom>
        </p:spPr>
      </p:pic>
      <p:pic>
        <p:nvPicPr>
          <p:cNvPr id="4" name="Picture 3">
            <a:extLst>
              <a:ext uri="{FF2B5EF4-FFF2-40B4-BE49-F238E27FC236}">
                <a16:creationId xmlns:a16="http://schemas.microsoft.com/office/drawing/2014/main" id="{54270F7C-8747-702C-D11D-3C201F924F2B}"/>
              </a:ext>
            </a:extLst>
          </p:cNvPr>
          <p:cNvPicPr>
            <a:picLocks noChangeAspect="1"/>
          </p:cNvPicPr>
          <p:nvPr/>
        </p:nvPicPr>
        <p:blipFill>
          <a:blip r:embed="rId3"/>
          <a:stretch>
            <a:fillRect/>
          </a:stretch>
        </p:blipFill>
        <p:spPr>
          <a:xfrm>
            <a:off x="3204593" y="294032"/>
            <a:ext cx="8063943" cy="5424968"/>
          </a:xfrm>
          <a:prstGeom prst="rect">
            <a:avLst/>
          </a:prstGeom>
        </p:spPr>
      </p:pic>
      <p:sp>
        <p:nvSpPr>
          <p:cNvPr id="5" name="TextBox 4">
            <a:extLst>
              <a:ext uri="{FF2B5EF4-FFF2-40B4-BE49-F238E27FC236}">
                <a16:creationId xmlns:a16="http://schemas.microsoft.com/office/drawing/2014/main" id="{22187B87-52D6-635D-E29E-8F5F905BE981}"/>
              </a:ext>
            </a:extLst>
          </p:cNvPr>
          <p:cNvSpPr txBox="1"/>
          <p:nvPr/>
        </p:nvSpPr>
        <p:spPr>
          <a:xfrm>
            <a:off x="570451" y="363688"/>
            <a:ext cx="2634142" cy="4801314"/>
          </a:xfrm>
          <a:prstGeom prst="rect">
            <a:avLst/>
          </a:prstGeom>
          <a:noFill/>
        </p:spPr>
        <p:txBody>
          <a:bodyPr wrap="square" rtlCol="0">
            <a:spAutoFit/>
          </a:bodyPr>
          <a:lstStyle/>
          <a:p>
            <a:r>
              <a:rPr lang="en-US" dirty="0">
                <a:solidFill>
                  <a:srgbClr val="0070C0"/>
                </a:solidFill>
              </a:rPr>
              <a:t>            NO Hurry</a:t>
            </a:r>
          </a:p>
          <a:p>
            <a:r>
              <a:rPr lang="en-US" dirty="0">
                <a:solidFill>
                  <a:srgbClr val="0070C0"/>
                </a:solidFill>
              </a:rPr>
              <a:t>...to cut rates</a:t>
            </a:r>
          </a:p>
          <a:p>
            <a:endParaRPr lang="en-US" dirty="0">
              <a:solidFill>
                <a:srgbClr val="0070C0"/>
              </a:solidFill>
            </a:endParaRPr>
          </a:p>
          <a:p>
            <a:r>
              <a:rPr lang="en-US" dirty="0">
                <a:solidFill>
                  <a:srgbClr val="0070C0"/>
                </a:solidFill>
              </a:rPr>
              <a:t>PCE bounced back up to 3.9%.  Of the 7 categories, housing accelerated to 6.4% Jan. to Dec., ‘23.</a:t>
            </a:r>
          </a:p>
          <a:p>
            <a:endParaRPr lang="en-US" dirty="0">
              <a:solidFill>
                <a:srgbClr val="0070C0"/>
              </a:solidFill>
            </a:endParaRPr>
          </a:p>
          <a:p>
            <a:r>
              <a:rPr lang="en-US" dirty="0">
                <a:solidFill>
                  <a:srgbClr val="0070C0"/>
                </a:solidFill>
              </a:rPr>
              <a:t>FED Governor Michelle Bowman said she could raise rates if this isn’t reversed*.  3-1-24</a:t>
            </a:r>
          </a:p>
          <a:p>
            <a:endParaRPr lang="en-US" dirty="0">
              <a:solidFill>
                <a:srgbClr val="0070C0"/>
              </a:solidFill>
            </a:endParaRPr>
          </a:p>
          <a:p>
            <a:r>
              <a:rPr lang="en-US" dirty="0">
                <a:solidFill>
                  <a:srgbClr val="0070C0"/>
                </a:solidFill>
              </a:rPr>
              <a:t>3-7-24:  The U.S. trade deficit hits an </a:t>
            </a:r>
            <a:r>
              <a:rPr lang="en-US" u="sng" dirty="0">
                <a:solidFill>
                  <a:srgbClr val="0070C0"/>
                </a:solidFill>
              </a:rPr>
              <a:t>8</a:t>
            </a:r>
            <a:r>
              <a:rPr lang="en-US" u="sng" baseline="30000" dirty="0">
                <a:solidFill>
                  <a:srgbClr val="0070C0"/>
                </a:solidFill>
              </a:rPr>
              <a:t>th</a:t>
            </a:r>
            <a:r>
              <a:rPr lang="en-US" u="sng" dirty="0">
                <a:solidFill>
                  <a:srgbClr val="0070C0"/>
                </a:solidFill>
              </a:rPr>
              <a:t> month </a:t>
            </a:r>
            <a:r>
              <a:rPr lang="en-US" dirty="0">
                <a:solidFill>
                  <a:srgbClr val="FF0000"/>
                </a:solidFill>
              </a:rPr>
              <a:t>low</a:t>
            </a:r>
            <a:r>
              <a:rPr lang="en-US" dirty="0">
                <a:solidFill>
                  <a:srgbClr val="0070C0"/>
                </a:solidFill>
              </a:rPr>
              <a:t> threatening our risk to Q1 real GDP growth.</a:t>
            </a:r>
          </a:p>
        </p:txBody>
      </p:sp>
    </p:spTree>
    <p:extLst>
      <p:ext uri="{BB962C8B-B14F-4D97-AF65-F5344CB8AC3E}">
        <p14:creationId xmlns:p14="http://schemas.microsoft.com/office/powerpoint/2010/main" val="2614940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purl.org/dc/elements/1.1/"/>
    <ds:schemaRef ds:uri="http://schemas.microsoft.com/office/2006/metadata/properties"/>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documentManagement/types"/>
    <ds:schemaRef ds:uri="http://purl.org/dc/dcmitype/"/>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{533DB74C-E4EE-4FAE-895A-199E32193211}tf00934815_win32</Template>
  <TotalTime>5222</TotalTime>
  <Words>8931</Words>
  <Application>Microsoft Office PowerPoint</Application>
  <PresentationFormat>Widescreen</PresentationFormat>
  <Paragraphs>720</Paragraphs>
  <Slides>73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Goudy Old Style</vt:lpstr>
      <vt:lpstr>Wingdings 2</vt:lpstr>
      <vt:lpstr>SlateVTI</vt:lpstr>
      <vt:lpstr>Spring Has Sprung --- a LEAK ...in many areas of the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Has Sprung --- a LEAK!</dc:title>
  <dc:creator>Karen Kamenir</dc:creator>
  <cp:lastModifiedBy>Karen Kamenir</cp:lastModifiedBy>
  <cp:revision>137</cp:revision>
  <dcterms:created xsi:type="dcterms:W3CDTF">2024-01-26T23:04:00Z</dcterms:created>
  <dcterms:modified xsi:type="dcterms:W3CDTF">2024-04-15T16:23:06Z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